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8" r:id="rId2"/>
    <p:sldMasterId id="2147483679" r:id="rId3"/>
    <p:sldMasterId id="2147483693" r:id="rId4"/>
  </p:sldMasterIdLst>
  <p:notesMasterIdLst>
    <p:notesMasterId r:id="rId37"/>
  </p:notesMasterIdLst>
  <p:handoutMasterIdLst>
    <p:handoutMasterId r:id="rId38"/>
  </p:handoutMasterIdLst>
  <p:sldIdLst>
    <p:sldId id="256"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54" r:id="rId20"/>
    <p:sldId id="488" r:id="rId21"/>
    <p:sldId id="492" r:id="rId22"/>
    <p:sldId id="487" r:id="rId23"/>
    <p:sldId id="489" r:id="rId24"/>
    <p:sldId id="490" r:id="rId25"/>
    <p:sldId id="469" r:id="rId26"/>
    <p:sldId id="471" r:id="rId27"/>
    <p:sldId id="495" r:id="rId28"/>
    <p:sldId id="493" r:id="rId29"/>
    <p:sldId id="494" r:id="rId30"/>
    <p:sldId id="491" r:id="rId31"/>
    <p:sldId id="496" r:id="rId32"/>
    <p:sldId id="499" r:id="rId33"/>
    <p:sldId id="497" r:id="rId34"/>
    <p:sldId id="498" r:id="rId35"/>
    <p:sldId id="33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9549" autoAdjust="0"/>
  </p:normalViewPr>
  <p:slideViewPr>
    <p:cSldViewPr>
      <p:cViewPr>
        <p:scale>
          <a:sx n="64" d="100"/>
          <a:sy n="64" d="100"/>
        </p:scale>
        <p:origin x="-3000" y="-1272"/>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2299"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63350A-08DB-4808-9966-A0A8D1346032}" type="datetimeFigureOut">
              <a:rPr lang="ru-RU" smtClean="0"/>
              <a:t>22.06.2011</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6704EE-5146-4C7F-BA7B-EEDFD894D5BC}" type="slidenum">
              <a:rPr lang="ru-RU" smtClean="0"/>
              <a:t>‹#›</a:t>
            </a:fld>
            <a:endParaRPr lang="ru-RU"/>
          </a:p>
        </p:txBody>
      </p:sp>
    </p:spTree>
    <p:extLst>
      <p:ext uri="{BB962C8B-B14F-4D97-AF65-F5344CB8AC3E}">
        <p14:creationId xmlns:p14="http://schemas.microsoft.com/office/powerpoint/2010/main" val="4255414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1215D-2994-4336-BB58-803A054A7DED}" type="datetimeFigureOut">
              <a:rPr lang="ru-RU" smtClean="0"/>
              <a:pPr/>
              <a:t>22.06.2011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ACEA5-5DE0-487D-8583-68E9E1D5B284}" type="slidenum">
              <a:rPr lang="ru-RU" smtClean="0"/>
              <a:pPr/>
              <a:t>‹#›</a:t>
            </a:fld>
            <a:endParaRPr lang="ru-RU"/>
          </a:p>
        </p:txBody>
      </p:sp>
    </p:spTree>
    <p:extLst>
      <p:ext uri="{BB962C8B-B14F-4D97-AF65-F5344CB8AC3E}">
        <p14:creationId xmlns:p14="http://schemas.microsoft.com/office/powerpoint/2010/main" val="124195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Excel</a:t>
            </a:r>
            <a:r>
              <a:rPr lang="en-US" baseline="0" dirty="0" smtClean="0"/>
              <a:t> – detect categories</a:t>
            </a:r>
          </a:p>
          <a:p>
            <a:pPr marL="228600" indent="-228600">
              <a:buFont typeface="+mj-lt"/>
              <a:buAutoNum type="arabicPeriod"/>
            </a:pPr>
            <a:r>
              <a:rPr lang="ru-RU" baseline="0" dirty="0" smtClean="0"/>
              <a:t>Ростелеком</a:t>
            </a:r>
            <a:endParaRPr lang="ru-RU" dirty="0"/>
          </a:p>
        </p:txBody>
      </p:sp>
      <p:sp>
        <p:nvSpPr>
          <p:cNvPr id="4" name="Slide Number Placeholder 3"/>
          <p:cNvSpPr>
            <a:spLocks noGrp="1"/>
          </p:cNvSpPr>
          <p:nvPr>
            <p:ph type="sldNum" sz="quarter" idx="10"/>
          </p:nvPr>
        </p:nvSpPr>
        <p:spPr/>
        <p:txBody>
          <a:bodyPr/>
          <a:lstStyle/>
          <a:p>
            <a:fld id="{D06ACEA5-5DE0-487D-8583-68E9E1D5B284}" type="slidenum">
              <a:rPr lang="ru-RU" smtClean="0"/>
              <a:pPr/>
              <a:t>3</a:t>
            </a:fld>
            <a:endParaRPr lang="ru-RU"/>
          </a:p>
        </p:txBody>
      </p:sp>
    </p:spTree>
    <p:extLst>
      <p:ext uri="{BB962C8B-B14F-4D97-AF65-F5344CB8AC3E}">
        <p14:creationId xmlns:p14="http://schemas.microsoft.com/office/powerpoint/2010/main" val="3239827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D06ACEA5-5DE0-487D-8583-68E9E1D5B284}" type="slidenum">
              <a:rPr lang="ru-RU" smtClean="0"/>
              <a:pPr/>
              <a:t>12</a:t>
            </a:fld>
            <a:endParaRPr lang="ru-RU"/>
          </a:p>
        </p:txBody>
      </p:sp>
    </p:spTree>
    <p:extLst>
      <p:ext uri="{BB962C8B-B14F-4D97-AF65-F5344CB8AC3E}">
        <p14:creationId xmlns:p14="http://schemas.microsoft.com/office/powerpoint/2010/main" val="172732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6388" y="236538"/>
            <a:ext cx="2452687" cy="1839912"/>
          </a:xfrm>
        </p:spPr>
      </p:sp>
      <p:sp>
        <p:nvSpPr>
          <p:cNvPr id="3" name="Notes Placeholder 2"/>
          <p:cNvSpPr>
            <a:spLocks noGrp="1"/>
          </p:cNvSpPr>
          <p:nvPr>
            <p:ph type="body" idx="1"/>
          </p:nvPr>
        </p:nvSpPr>
        <p:spPr/>
        <p:txBody>
          <a:bodyPr>
            <a:normAutofit/>
          </a:bodyPr>
          <a:lstStyle/>
          <a:p>
            <a:r>
              <a:rPr lang="en-US" b="1" dirty="0" smtClean="0"/>
              <a:t>Point of the Slide: </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Here is the solution, s</a:t>
            </a:r>
            <a:r>
              <a:rPr lang="en-US" dirty="0" smtClean="0"/>
              <a:t>how some detail on how we think of the BI architecture</a:t>
            </a:r>
            <a:r>
              <a:rPr lang="en-US" baseline="0" dirty="0" smtClean="0"/>
              <a:t> in 3 main layers. Point out that self-service analysis takes place in Office and SharePoint, but the Business Intelligence Platform is there to take popular user-generated solutions and convert them into full organizational solutions.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Prove that our better together (Microsoft BI) story is real! </a:t>
            </a:r>
          </a:p>
          <a:p>
            <a:endParaRPr lang="en-US" baseline="0" dirty="0" smtClean="0"/>
          </a:p>
          <a:p>
            <a:r>
              <a:rPr lang="en-US" b="1" baseline="0" dirty="0" smtClean="0"/>
              <a:t>Flow of the Slide:  </a:t>
            </a:r>
          </a:p>
          <a:p>
            <a:pPr>
              <a:buFont typeface="Arial" pitchFamily="34" charset="0"/>
              <a:buChar char="•"/>
            </a:pPr>
            <a:r>
              <a:rPr lang="en-US" baseline="0" dirty="0" smtClean="0"/>
              <a:t>A trusted BI platform is critical for a business intelligence solution to work today.  If we’re going to achieve the promise of BI, we need to have the confidence and trust in the data, we need to know where it came from, and that it is both timely and reliable for us to use to make a decision.  That’s where the power of an integrated BI platform like SQL Server comes into play.</a:t>
            </a:r>
          </a:p>
          <a:p>
            <a:pPr marL="0" lvl="1" defTabSz="914300">
              <a:defRPr/>
            </a:pPr>
            <a:r>
              <a:rPr lang="en-US" baseline="0" dirty="0" smtClean="0"/>
              <a:t>Once you have the data ready to use, the middle tier comes into play, where business users actually interact with the data and turn it into something that is useful to them to make the right decision.  The numbers that we pull from other systems are just that—we need applications and content to turn them into actionable items—and that’s where the middle tier comes into play. </a:t>
            </a:r>
          </a:p>
          <a:p>
            <a:pPr marL="0" lvl="1" defTabSz="914300">
              <a:defRPr/>
            </a:pPr>
            <a:r>
              <a:rPr lang="en-US" baseline="0" dirty="0" smtClean="0"/>
              <a:t>Finally, we need the right tools and applications to ensure that we can use that data in the way we want to in order to make our decisions.  Applications and tools that range from personal, to team, to organizational and corporate tools, all with a familiar look and feel, all integrated and working with my Operating system, email, Internet search function.  And this is what the power of integration through Microsoft Office brings you.  From the Office productivity tools like Excel, through to the team and collaboration tools of SharePoint. By </a:t>
            </a:r>
            <a:r>
              <a:rPr lang="en-US" dirty="0" smtClean="0"/>
              <a:t>integrating BI seamlessly into a broader business productivity suite that includes search, collaboration, unified communications, and content management, we offer the end user a much richer experience. </a:t>
            </a:r>
            <a:endParaRPr lang="en-US" baseline="0" dirty="0" smtClean="0"/>
          </a:p>
          <a:p>
            <a:pPr>
              <a:buFont typeface="Arial" pitchFamily="34" charset="0"/>
              <a:buChar char="•"/>
            </a:pPr>
            <a:endParaRPr lang="en-US" baseline="0" dirty="0" smtClean="0"/>
          </a:p>
          <a:p>
            <a:endParaRPr lang="en-US" baseline="0" dirty="0" smtClean="0"/>
          </a:p>
        </p:txBody>
      </p:sp>
      <p:sp>
        <p:nvSpPr>
          <p:cNvPr id="5" name="Date Placeholder 4"/>
          <p:cNvSpPr>
            <a:spLocks noGrp="1"/>
          </p:cNvSpPr>
          <p:nvPr>
            <p:ph type="dt" idx="10"/>
          </p:nvPr>
        </p:nvSpPr>
        <p:spPr>
          <a:xfrm>
            <a:off x="3884613" y="0"/>
            <a:ext cx="2971800" cy="457200"/>
          </a:xfrm>
          <a:prstGeom prst="rect">
            <a:avLst/>
          </a:prstGeom>
        </p:spPr>
        <p:txBody>
          <a:bodyPr lIns="91435" tIns="45718" rIns="91435" bIns="45718"/>
          <a:lstStyle/>
          <a:p>
            <a:fld id="{9B1B351E-D542-4209-B1C6-EDFA2DAD1BF3}" type="datetimeFigureOut">
              <a:rPr lang="en-US" smtClean="0"/>
              <a:pPr/>
              <a:t>6/22/2011</a:t>
            </a:fld>
            <a:endParaRPr lang="en-US" dirty="0"/>
          </a:p>
        </p:txBody>
      </p:sp>
      <p:sp>
        <p:nvSpPr>
          <p:cNvPr id="6" name="Slide Number Placeholder 5"/>
          <p:cNvSpPr>
            <a:spLocks noGrp="1"/>
          </p:cNvSpPr>
          <p:nvPr>
            <p:ph type="sldNum" sz="quarter" idx="11"/>
          </p:nvPr>
        </p:nvSpPr>
        <p:spPr/>
        <p:txBody>
          <a:bodyPr/>
          <a:lstStyle/>
          <a:p>
            <a:fld id="{67F34C10-BFDA-4750-A794-8F308558702E}" type="slidenum">
              <a:rPr lang="en-US" smtClean="0"/>
              <a:pPr/>
              <a:t>13</a:t>
            </a:fld>
            <a:endParaRPr lang="en-US" dirty="0"/>
          </a:p>
        </p:txBody>
      </p:sp>
      <p:sp>
        <p:nvSpPr>
          <p:cNvPr id="7" name="Footer Placeholder 6"/>
          <p:cNvSpPr>
            <a:spLocks noGrp="1"/>
          </p:cNvSpPr>
          <p:nvPr>
            <p:ph type="ftr" sz="quarter" idx="12"/>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lIns="91435" tIns="45718" rIns="91435" bIns="45718"/>
          <a:lstStyle/>
          <a:p>
            <a:r>
              <a:rPr lang="en-US" dirty="0" smtClean="0"/>
              <a:t>Microsoft Business Intelligence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6388" y="236538"/>
            <a:ext cx="2452687" cy="1839912"/>
          </a:xfrm>
        </p:spPr>
      </p:sp>
      <p:sp>
        <p:nvSpPr>
          <p:cNvPr id="3" name="Notes Placeholder 2"/>
          <p:cNvSpPr>
            <a:spLocks noGrp="1"/>
          </p:cNvSpPr>
          <p:nvPr>
            <p:ph type="body" idx="1"/>
          </p:nvPr>
        </p:nvSpPr>
        <p:spPr/>
        <p:txBody>
          <a:bodyPr>
            <a:normAutofit/>
          </a:bodyPr>
          <a:lstStyle/>
          <a:p>
            <a:r>
              <a:rPr lang="en-US" b="1" dirty="0" smtClean="0"/>
              <a:t>Point of the Slide: </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Here is the solution, s</a:t>
            </a:r>
            <a:r>
              <a:rPr lang="en-US" dirty="0" smtClean="0"/>
              <a:t>how some detail on how we think of the BI architecture</a:t>
            </a:r>
            <a:r>
              <a:rPr lang="en-US" baseline="0" dirty="0" smtClean="0"/>
              <a:t> in 3 main layers. Point out that self-service analysis takes place in Office and SharePoint, but the Business Intelligence Platform is there to take popular user-generated solutions and convert them into full organizational solutions.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Prove that our better together (Microsoft BI) story is real! </a:t>
            </a:r>
          </a:p>
          <a:p>
            <a:endParaRPr lang="en-US" baseline="0" dirty="0" smtClean="0"/>
          </a:p>
          <a:p>
            <a:r>
              <a:rPr lang="en-US" b="1" baseline="0" dirty="0" smtClean="0"/>
              <a:t>Flow of the Slide:  </a:t>
            </a:r>
          </a:p>
          <a:p>
            <a:pPr>
              <a:buFont typeface="Arial" pitchFamily="34" charset="0"/>
              <a:buChar char="•"/>
            </a:pPr>
            <a:r>
              <a:rPr lang="en-US" baseline="0" dirty="0" smtClean="0"/>
              <a:t>A trusted BI platform is critical for a business intelligence solution to work today.  If we’re going to achieve the promise of BI, we need to have the confidence and trust in the data, we need to know where it came from, and that it is both timely and reliable for us to use to make a decision.  That’s where the power of an integrated BI platform like SQL Server comes into play.</a:t>
            </a:r>
          </a:p>
          <a:p>
            <a:pPr marL="0" lvl="1" defTabSz="914300">
              <a:defRPr/>
            </a:pPr>
            <a:r>
              <a:rPr lang="en-US" baseline="0" dirty="0" smtClean="0"/>
              <a:t>Once you have the data ready to use, the middle tier comes into play, where business users actually interact with the data and turn it into something that is useful to them to make the right decision.  The numbers that we pull from other systems are just that—we need applications and content to turn them into actionable items—and that’s where the middle tier comes into play. </a:t>
            </a:r>
          </a:p>
          <a:p>
            <a:pPr marL="0" lvl="1" defTabSz="914300">
              <a:defRPr/>
            </a:pPr>
            <a:r>
              <a:rPr lang="en-US" baseline="0" dirty="0" smtClean="0"/>
              <a:t>Finally, we need the right tools and applications to ensure that we can use that data in the way we want to in order to make our decisions.  Applications and tools that range from personal, to team, to organizational and corporate tools, all with a familiar look and feel, all integrated and working with my Operating system, email, Internet search function.  And this is what the power of integration through Microsoft Office brings you.  From the Office productivity tools like Excel, through to the team and collaboration tools of SharePoint. By </a:t>
            </a:r>
            <a:r>
              <a:rPr lang="en-US" dirty="0" smtClean="0"/>
              <a:t>integrating BI seamlessly into a broader business productivity suite that includes search, collaboration, unified communications, and content management, we offer the end user a much richer experience. </a:t>
            </a:r>
            <a:endParaRPr lang="en-US" baseline="0" dirty="0" smtClean="0"/>
          </a:p>
          <a:p>
            <a:pPr>
              <a:buFont typeface="Arial" pitchFamily="34" charset="0"/>
              <a:buChar char="•"/>
            </a:pPr>
            <a:endParaRPr lang="en-US" baseline="0" dirty="0" smtClean="0"/>
          </a:p>
          <a:p>
            <a:endParaRPr lang="en-US" baseline="0" dirty="0" smtClean="0"/>
          </a:p>
        </p:txBody>
      </p:sp>
      <p:sp>
        <p:nvSpPr>
          <p:cNvPr id="5" name="Date Placeholder 4"/>
          <p:cNvSpPr>
            <a:spLocks noGrp="1"/>
          </p:cNvSpPr>
          <p:nvPr>
            <p:ph type="dt" idx="10"/>
          </p:nvPr>
        </p:nvSpPr>
        <p:spPr>
          <a:xfrm>
            <a:off x="3884613" y="0"/>
            <a:ext cx="2971800" cy="457200"/>
          </a:xfrm>
          <a:prstGeom prst="rect">
            <a:avLst/>
          </a:prstGeom>
        </p:spPr>
        <p:txBody>
          <a:bodyPr lIns="91435" tIns="45718" rIns="91435" bIns="45718"/>
          <a:lstStyle/>
          <a:p>
            <a:fld id="{9B1B351E-D542-4209-B1C6-EDFA2DAD1BF3}" type="datetimeFigureOut">
              <a:rPr lang="en-US" smtClean="0"/>
              <a:pPr/>
              <a:t>6/22/2011</a:t>
            </a:fld>
            <a:endParaRPr lang="en-US" dirty="0"/>
          </a:p>
        </p:txBody>
      </p:sp>
      <p:sp>
        <p:nvSpPr>
          <p:cNvPr id="6" name="Slide Number Placeholder 5"/>
          <p:cNvSpPr>
            <a:spLocks noGrp="1"/>
          </p:cNvSpPr>
          <p:nvPr>
            <p:ph type="sldNum" sz="quarter" idx="11"/>
          </p:nvPr>
        </p:nvSpPr>
        <p:spPr/>
        <p:txBody>
          <a:bodyPr/>
          <a:lstStyle/>
          <a:p>
            <a:fld id="{67F34C10-BFDA-4750-A794-8F308558702E}" type="slidenum">
              <a:rPr lang="en-US" smtClean="0"/>
              <a:pPr/>
              <a:t>14</a:t>
            </a:fld>
            <a:endParaRPr lang="en-US" dirty="0"/>
          </a:p>
        </p:txBody>
      </p:sp>
      <p:sp>
        <p:nvSpPr>
          <p:cNvPr id="7" name="Footer Placeholder 6"/>
          <p:cNvSpPr>
            <a:spLocks noGrp="1"/>
          </p:cNvSpPr>
          <p:nvPr>
            <p:ph type="ftr" sz="quarter" idx="12"/>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lIns="91435" tIns="45718" rIns="91435" bIns="45718"/>
          <a:lstStyle/>
          <a:p>
            <a:r>
              <a:rPr lang="en-US" dirty="0" smtClean="0"/>
              <a:t>Microsoft Business Intelligence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6388" y="236538"/>
            <a:ext cx="2452687" cy="1839912"/>
          </a:xfrm>
        </p:spPr>
      </p:sp>
      <p:sp>
        <p:nvSpPr>
          <p:cNvPr id="3" name="Notes Placeholder 2"/>
          <p:cNvSpPr>
            <a:spLocks noGrp="1"/>
          </p:cNvSpPr>
          <p:nvPr>
            <p:ph type="body" idx="1"/>
          </p:nvPr>
        </p:nvSpPr>
        <p:spPr/>
        <p:txBody>
          <a:bodyPr>
            <a:normAutofit/>
          </a:bodyPr>
          <a:lstStyle/>
          <a:p>
            <a:r>
              <a:rPr lang="en-US" b="1" dirty="0" smtClean="0"/>
              <a:t>Point of the Slide: </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Here is the solution, s</a:t>
            </a:r>
            <a:r>
              <a:rPr lang="en-US" dirty="0" smtClean="0"/>
              <a:t>how some detail on how we think of the BI architecture</a:t>
            </a:r>
            <a:r>
              <a:rPr lang="en-US" baseline="0" dirty="0" smtClean="0"/>
              <a:t> in 3 main layers. Point out that self-service analysis takes place in Office and SharePoint, but the Business Intelligence Platform is there to take popular user-generated solutions and convert them into full organizational solutions.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Prove that our better together (Microsoft BI) story is real! </a:t>
            </a:r>
          </a:p>
          <a:p>
            <a:endParaRPr lang="en-US" baseline="0" dirty="0" smtClean="0"/>
          </a:p>
          <a:p>
            <a:r>
              <a:rPr lang="en-US" b="1" baseline="0" dirty="0" smtClean="0"/>
              <a:t>Flow of the Slide:  </a:t>
            </a:r>
          </a:p>
          <a:p>
            <a:pPr>
              <a:buFont typeface="Arial" pitchFamily="34" charset="0"/>
              <a:buChar char="•"/>
            </a:pPr>
            <a:r>
              <a:rPr lang="en-US" baseline="0" dirty="0" smtClean="0"/>
              <a:t>A trusted BI platform is critical for a business intelligence solution to work today.  If we’re going to achieve the promise of BI, we need to have the confidence and trust in the data, we need to know where it came from, and that it is both timely and reliable for us to use to make a decision.  That’s where the power of an integrated BI platform like SQL Server comes into play.</a:t>
            </a:r>
          </a:p>
          <a:p>
            <a:pPr marL="0" lvl="1" defTabSz="914300">
              <a:defRPr/>
            </a:pPr>
            <a:r>
              <a:rPr lang="en-US" baseline="0" dirty="0" smtClean="0"/>
              <a:t>Once you have the data ready to use, the middle tier comes into play, where business users actually interact with the data and turn it into something that is useful to them to make the right decision.  The numbers that we pull from other systems are just that—we need applications and content to turn them into actionable items—and that’s where the middle tier comes into play. </a:t>
            </a:r>
          </a:p>
          <a:p>
            <a:pPr marL="0" lvl="1" defTabSz="914300">
              <a:defRPr/>
            </a:pPr>
            <a:r>
              <a:rPr lang="en-US" baseline="0" dirty="0" smtClean="0"/>
              <a:t>Finally, we need the right tools and applications to ensure that we can use that data in the way we want to in order to make our decisions.  Applications and tools that range from personal, to team, to organizational and corporate tools, all with a familiar look and feel, all integrated and working with my Operating system, email, Internet search function.  And this is what the power of integration through Microsoft Office brings you.  From the Office productivity tools like Excel, through to the team and collaboration tools of SharePoint. By </a:t>
            </a:r>
            <a:r>
              <a:rPr lang="en-US" dirty="0" smtClean="0"/>
              <a:t>integrating BI seamlessly into a broader business productivity suite that includes search, collaboration, unified communications, and content management, we offer the end user a much richer experience. </a:t>
            </a:r>
            <a:endParaRPr lang="en-US" baseline="0" dirty="0" smtClean="0"/>
          </a:p>
          <a:p>
            <a:pPr>
              <a:buFont typeface="Arial" pitchFamily="34" charset="0"/>
              <a:buChar char="•"/>
            </a:pPr>
            <a:endParaRPr lang="en-US" baseline="0" dirty="0" smtClean="0"/>
          </a:p>
          <a:p>
            <a:endParaRPr lang="en-US" baseline="0" dirty="0" smtClean="0"/>
          </a:p>
        </p:txBody>
      </p:sp>
      <p:sp>
        <p:nvSpPr>
          <p:cNvPr id="5" name="Date Placeholder 4"/>
          <p:cNvSpPr>
            <a:spLocks noGrp="1"/>
          </p:cNvSpPr>
          <p:nvPr>
            <p:ph type="dt" idx="10"/>
          </p:nvPr>
        </p:nvSpPr>
        <p:spPr>
          <a:xfrm>
            <a:off x="3884613" y="0"/>
            <a:ext cx="2971800" cy="457200"/>
          </a:xfrm>
          <a:prstGeom prst="rect">
            <a:avLst/>
          </a:prstGeom>
        </p:spPr>
        <p:txBody>
          <a:bodyPr lIns="91435" tIns="45718" rIns="91435" bIns="45718"/>
          <a:lstStyle/>
          <a:p>
            <a:fld id="{9B1B351E-D542-4209-B1C6-EDFA2DAD1BF3}" type="datetimeFigureOut">
              <a:rPr lang="en-US" smtClean="0"/>
              <a:pPr/>
              <a:t>6/22/2011</a:t>
            </a:fld>
            <a:endParaRPr lang="en-US" dirty="0"/>
          </a:p>
        </p:txBody>
      </p:sp>
      <p:sp>
        <p:nvSpPr>
          <p:cNvPr id="6" name="Slide Number Placeholder 5"/>
          <p:cNvSpPr>
            <a:spLocks noGrp="1"/>
          </p:cNvSpPr>
          <p:nvPr>
            <p:ph type="sldNum" sz="quarter" idx="11"/>
          </p:nvPr>
        </p:nvSpPr>
        <p:spPr/>
        <p:txBody>
          <a:bodyPr/>
          <a:lstStyle/>
          <a:p>
            <a:fld id="{67F34C10-BFDA-4750-A794-8F308558702E}" type="slidenum">
              <a:rPr lang="en-US" smtClean="0"/>
              <a:pPr/>
              <a:t>15</a:t>
            </a:fld>
            <a:endParaRPr lang="en-US" dirty="0"/>
          </a:p>
        </p:txBody>
      </p:sp>
      <p:sp>
        <p:nvSpPr>
          <p:cNvPr id="7" name="Footer Placeholder 6"/>
          <p:cNvSpPr>
            <a:spLocks noGrp="1"/>
          </p:cNvSpPr>
          <p:nvPr>
            <p:ph type="ftr" sz="quarter" idx="12"/>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lIns="91435" tIns="45718" rIns="91435" bIns="45718"/>
          <a:lstStyle/>
          <a:p>
            <a:r>
              <a:rPr lang="en-US" dirty="0" smtClean="0"/>
              <a:t>Microsoft Business Intelligence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Excel:</a:t>
            </a:r>
            <a:r>
              <a:rPr lang="en-US" baseline="0" dirty="0" smtClean="0"/>
              <a:t> analyze key influence</a:t>
            </a:r>
            <a:endParaRPr lang="ru-RU" dirty="0" smtClean="0"/>
          </a:p>
          <a:p>
            <a:pPr marL="228600" indent="-228600">
              <a:buFont typeface="+mj-lt"/>
              <a:buAutoNum type="arabicPeriod"/>
            </a:pPr>
            <a:r>
              <a:rPr lang="ru-RU" dirty="0" smtClean="0"/>
              <a:t>Байесовские сети:</a:t>
            </a:r>
            <a:r>
              <a:rPr lang="en-US" dirty="0" smtClean="0"/>
              <a:t> </a:t>
            </a:r>
            <a:r>
              <a:rPr lang="ru-RU" dirty="0" smtClean="0"/>
              <a:t>велосипеды</a:t>
            </a:r>
            <a:r>
              <a:rPr lang="en-US" dirty="0" smtClean="0"/>
              <a:t>, </a:t>
            </a:r>
            <a:r>
              <a:rPr lang="ru-RU" dirty="0" smtClean="0"/>
              <a:t>анкеты</a:t>
            </a:r>
            <a:endParaRPr lang="ru-RU" dirty="0"/>
          </a:p>
        </p:txBody>
      </p:sp>
      <p:sp>
        <p:nvSpPr>
          <p:cNvPr id="4" name="Slide Number Placeholder 3"/>
          <p:cNvSpPr>
            <a:spLocks noGrp="1"/>
          </p:cNvSpPr>
          <p:nvPr>
            <p:ph type="sldNum" sz="quarter" idx="10"/>
          </p:nvPr>
        </p:nvSpPr>
        <p:spPr/>
        <p:txBody>
          <a:bodyPr/>
          <a:lstStyle/>
          <a:p>
            <a:fld id="{D06ACEA5-5DE0-487D-8583-68E9E1D5B284}" type="slidenum">
              <a:rPr lang="ru-RU" smtClean="0"/>
              <a:pPr/>
              <a:t>4</a:t>
            </a:fld>
            <a:endParaRPr lang="ru-RU"/>
          </a:p>
        </p:txBody>
      </p:sp>
    </p:spTree>
    <p:extLst>
      <p:ext uri="{BB962C8B-B14F-4D97-AF65-F5344CB8AC3E}">
        <p14:creationId xmlns:p14="http://schemas.microsoft.com/office/powerpoint/2010/main" val="323982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ru-RU" dirty="0" smtClean="0"/>
              <a:t>Альфа</a:t>
            </a:r>
            <a:endParaRPr lang="ru-RU" dirty="0"/>
          </a:p>
        </p:txBody>
      </p:sp>
      <p:sp>
        <p:nvSpPr>
          <p:cNvPr id="4" name="Slide Number Placeholder 3"/>
          <p:cNvSpPr>
            <a:spLocks noGrp="1"/>
          </p:cNvSpPr>
          <p:nvPr>
            <p:ph type="sldNum" sz="quarter" idx="10"/>
          </p:nvPr>
        </p:nvSpPr>
        <p:spPr/>
        <p:txBody>
          <a:bodyPr/>
          <a:lstStyle/>
          <a:p>
            <a:fld id="{D06ACEA5-5DE0-487D-8583-68E9E1D5B284}" type="slidenum">
              <a:rPr lang="ru-RU" smtClean="0"/>
              <a:pPr/>
              <a:t>5</a:t>
            </a:fld>
            <a:endParaRPr lang="ru-RU"/>
          </a:p>
        </p:txBody>
      </p:sp>
    </p:spTree>
    <p:extLst>
      <p:ext uri="{BB962C8B-B14F-4D97-AF65-F5344CB8AC3E}">
        <p14:creationId xmlns:p14="http://schemas.microsoft.com/office/powerpoint/2010/main" val="323982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t>AW – target mail</a:t>
            </a:r>
            <a:endParaRPr lang="ru-RU" dirty="0"/>
          </a:p>
        </p:txBody>
      </p:sp>
      <p:sp>
        <p:nvSpPr>
          <p:cNvPr id="4" name="Slide Number Placeholder 3"/>
          <p:cNvSpPr>
            <a:spLocks noGrp="1"/>
          </p:cNvSpPr>
          <p:nvPr>
            <p:ph type="sldNum" sz="quarter" idx="10"/>
          </p:nvPr>
        </p:nvSpPr>
        <p:spPr/>
        <p:txBody>
          <a:bodyPr/>
          <a:lstStyle/>
          <a:p>
            <a:fld id="{D06ACEA5-5DE0-487D-8583-68E9E1D5B284}" type="slidenum">
              <a:rPr lang="ru-RU" smtClean="0"/>
              <a:pPr/>
              <a:t>6</a:t>
            </a:fld>
            <a:endParaRPr lang="ru-RU"/>
          </a:p>
        </p:txBody>
      </p:sp>
    </p:spTree>
    <p:extLst>
      <p:ext uri="{BB962C8B-B14F-4D97-AF65-F5344CB8AC3E}">
        <p14:creationId xmlns:p14="http://schemas.microsoft.com/office/powerpoint/2010/main" val="323982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Excel</a:t>
            </a:r>
            <a:r>
              <a:rPr lang="en-US" baseline="0" dirty="0" smtClean="0"/>
              <a:t> – predictor calculator</a:t>
            </a:r>
            <a:endParaRPr lang="ru-RU" baseline="0" dirty="0" smtClean="0"/>
          </a:p>
        </p:txBody>
      </p:sp>
      <p:sp>
        <p:nvSpPr>
          <p:cNvPr id="4" name="Slide Number Placeholder 3"/>
          <p:cNvSpPr>
            <a:spLocks noGrp="1"/>
          </p:cNvSpPr>
          <p:nvPr>
            <p:ph type="sldNum" sz="quarter" idx="10"/>
          </p:nvPr>
        </p:nvSpPr>
        <p:spPr/>
        <p:txBody>
          <a:bodyPr/>
          <a:lstStyle/>
          <a:p>
            <a:fld id="{D06ACEA5-5DE0-487D-8583-68E9E1D5B284}" type="slidenum">
              <a:rPr lang="ru-RU" smtClean="0"/>
              <a:pPr/>
              <a:t>7</a:t>
            </a:fld>
            <a:endParaRPr lang="ru-RU"/>
          </a:p>
        </p:txBody>
      </p:sp>
    </p:spTree>
    <p:extLst>
      <p:ext uri="{BB962C8B-B14F-4D97-AF65-F5344CB8AC3E}">
        <p14:creationId xmlns:p14="http://schemas.microsoft.com/office/powerpoint/2010/main" val="323982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Excel</a:t>
            </a:r>
            <a:r>
              <a:rPr lang="en-US" baseline="0" dirty="0" smtClean="0"/>
              <a:t> </a:t>
            </a:r>
          </a:p>
          <a:p>
            <a:pPr marL="228600" indent="-228600">
              <a:buFont typeface="+mj-lt"/>
              <a:buAutoNum type="arabicPeriod"/>
            </a:pPr>
            <a:r>
              <a:rPr lang="en-US" baseline="0" dirty="0" smtClean="0"/>
              <a:t>AW </a:t>
            </a:r>
            <a:endParaRPr lang="ru-RU" baseline="0" dirty="0" smtClean="0"/>
          </a:p>
          <a:p>
            <a:pPr marL="228600" indent="-228600">
              <a:buFont typeface="+mj-lt"/>
              <a:buAutoNum type="arabicPeriod"/>
            </a:pPr>
            <a:r>
              <a:rPr lang="en-US" baseline="0" dirty="0" smtClean="0"/>
              <a:t>CRM Analyzer – service volume forecast</a:t>
            </a:r>
            <a:endParaRPr lang="ru-RU" dirty="0"/>
          </a:p>
        </p:txBody>
      </p:sp>
      <p:sp>
        <p:nvSpPr>
          <p:cNvPr id="4" name="Slide Number Placeholder 3"/>
          <p:cNvSpPr>
            <a:spLocks noGrp="1"/>
          </p:cNvSpPr>
          <p:nvPr>
            <p:ph type="sldNum" sz="quarter" idx="10"/>
          </p:nvPr>
        </p:nvSpPr>
        <p:spPr/>
        <p:txBody>
          <a:bodyPr/>
          <a:lstStyle/>
          <a:p>
            <a:fld id="{D06ACEA5-5DE0-487D-8583-68E9E1D5B284}" type="slidenum">
              <a:rPr lang="ru-RU" smtClean="0"/>
              <a:pPr/>
              <a:t>8</a:t>
            </a:fld>
            <a:endParaRPr lang="ru-RU"/>
          </a:p>
        </p:txBody>
      </p:sp>
    </p:spTree>
    <p:extLst>
      <p:ext uri="{BB962C8B-B14F-4D97-AF65-F5344CB8AC3E}">
        <p14:creationId xmlns:p14="http://schemas.microsoft.com/office/powerpoint/2010/main" val="323982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Excel</a:t>
            </a:r>
            <a:endParaRPr lang="en-US" baseline="0" dirty="0" smtClean="0"/>
          </a:p>
        </p:txBody>
      </p:sp>
      <p:sp>
        <p:nvSpPr>
          <p:cNvPr id="4" name="Slide Number Placeholder 3"/>
          <p:cNvSpPr>
            <a:spLocks noGrp="1"/>
          </p:cNvSpPr>
          <p:nvPr>
            <p:ph type="sldNum" sz="quarter" idx="10"/>
          </p:nvPr>
        </p:nvSpPr>
        <p:spPr/>
        <p:txBody>
          <a:bodyPr/>
          <a:lstStyle/>
          <a:p>
            <a:fld id="{D06ACEA5-5DE0-487D-8583-68E9E1D5B284}" type="slidenum">
              <a:rPr lang="ru-RU" smtClean="0"/>
              <a:pPr/>
              <a:t>9</a:t>
            </a:fld>
            <a:endParaRPr lang="ru-RU"/>
          </a:p>
        </p:txBody>
      </p:sp>
    </p:spTree>
    <p:extLst>
      <p:ext uri="{BB962C8B-B14F-4D97-AF65-F5344CB8AC3E}">
        <p14:creationId xmlns:p14="http://schemas.microsoft.com/office/powerpoint/2010/main" val="323982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AW</a:t>
            </a:r>
            <a:endParaRPr lang="ru-RU" dirty="0" smtClean="0"/>
          </a:p>
          <a:p>
            <a:pPr marL="228600" indent="-228600">
              <a:buFont typeface="+mj-lt"/>
              <a:buAutoNum type="arabicPeriod"/>
            </a:pPr>
            <a:r>
              <a:rPr lang="en-US" baseline="0" dirty="0" smtClean="0"/>
              <a:t>Web </a:t>
            </a:r>
            <a:r>
              <a:rPr lang="en-US" baseline="0" smtClean="0"/>
              <a:t>Log Mining</a:t>
            </a:r>
            <a:endParaRPr lang="en-US" baseline="0" dirty="0" smtClean="0"/>
          </a:p>
        </p:txBody>
      </p:sp>
      <p:sp>
        <p:nvSpPr>
          <p:cNvPr id="4" name="Slide Number Placeholder 3"/>
          <p:cNvSpPr>
            <a:spLocks noGrp="1"/>
          </p:cNvSpPr>
          <p:nvPr>
            <p:ph type="sldNum" sz="quarter" idx="10"/>
          </p:nvPr>
        </p:nvSpPr>
        <p:spPr/>
        <p:txBody>
          <a:bodyPr/>
          <a:lstStyle/>
          <a:p>
            <a:fld id="{D06ACEA5-5DE0-487D-8583-68E9E1D5B284}" type="slidenum">
              <a:rPr lang="ru-RU" smtClean="0"/>
              <a:pPr/>
              <a:t>10</a:t>
            </a:fld>
            <a:endParaRPr lang="ru-RU"/>
          </a:p>
        </p:txBody>
      </p:sp>
    </p:spTree>
    <p:extLst>
      <p:ext uri="{BB962C8B-B14F-4D97-AF65-F5344CB8AC3E}">
        <p14:creationId xmlns:p14="http://schemas.microsoft.com/office/powerpoint/2010/main" val="323982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AW</a:t>
            </a:r>
            <a:endParaRPr lang="en-US" baseline="0" dirty="0" smtClean="0"/>
          </a:p>
        </p:txBody>
      </p:sp>
      <p:sp>
        <p:nvSpPr>
          <p:cNvPr id="4" name="Slide Number Placeholder 3"/>
          <p:cNvSpPr>
            <a:spLocks noGrp="1"/>
          </p:cNvSpPr>
          <p:nvPr>
            <p:ph type="sldNum" sz="quarter" idx="10"/>
          </p:nvPr>
        </p:nvSpPr>
        <p:spPr/>
        <p:txBody>
          <a:bodyPr/>
          <a:lstStyle/>
          <a:p>
            <a:fld id="{D06ACEA5-5DE0-487D-8583-68E9E1D5B284}" type="slidenum">
              <a:rPr lang="ru-RU" smtClean="0"/>
              <a:pPr/>
              <a:t>11</a:t>
            </a:fld>
            <a:endParaRPr lang="ru-RU"/>
          </a:p>
        </p:txBody>
      </p:sp>
    </p:spTree>
    <p:extLst>
      <p:ext uri="{BB962C8B-B14F-4D97-AF65-F5344CB8AC3E}">
        <p14:creationId xmlns:p14="http://schemas.microsoft.com/office/powerpoint/2010/main" val="323982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ru-RU" smtClean="0"/>
              <a:t>Образец заголовка</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ru-RU" smtClean="0"/>
              <a:t>Образец текста</a:t>
            </a:r>
          </a:p>
        </p:txBody>
      </p:sp>
      <p:sp>
        <p:nvSpPr>
          <p:cNvPr id="5" name="Date Placeholder 4"/>
          <p:cNvSpPr>
            <a:spLocks noGrp="1"/>
          </p:cNvSpPr>
          <p:nvPr>
            <p:ph type="dt" sz="half" idx="10"/>
          </p:nvPr>
        </p:nvSpPr>
        <p:spPr>
          <a:xfrm>
            <a:off x="6580094" y="188259"/>
            <a:ext cx="2133600" cy="365125"/>
          </a:xfrm>
        </p:spPr>
        <p:txBody>
          <a:bodyPr/>
          <a:lstStyle/>
          <a:p>
            <a:fld id="{E61438E4-632B-4F70-A7B0-E4013A560D41}" type="datetimeFigureOut">
              <a:rPr lang="ru-RU" smtClean="0"/>
              <a:pPr/>
              <a:t>22.06.2011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ru-RU" smtClean="0"/>
              <a:t>Образец заголовка</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ru-RU" smtClean="0"/>
              <a:t>Вставка рисунка</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ru-RU" smtClean="0"/>
              <a:t>Образец заголовка</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6580094" y="188259"/>
            <a:ext cx="2133600" cy="365125"/>
          </a:xfrm>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ru-RU" smtClean="0"/>
              <a:t>Вставка рисунка</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ru-RU" smtClean="0"/>
              <a:t>Вставка рисунка</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ru-RU" smtClean="0"/>
              <a:t>Образец заголовка</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6580094" y="188259"/>
            <a:ext cx="2133600" cy="365125"/>
          </a:xfrm>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ru-RU" smtClean="0"/>
              <a:t>Вставка рисунка</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ru-RU" smtClean="0"/>
              <a:t>Вставка рисунка</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ru-RU" smtClean="0"/>
              <a:t>Вставка рисунка</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ru-RU" smtClean="0"/>
              <a:t>Образец заголовка</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4" name="Rectangle 3"/>
          <p:cNvSpPr/>
          <p:nvPr/>
        </p:nvSpPr>
        <p:spPr bwMode="auto">
          <a:xfrm>
            <a:off x="0" y="-1"/>
            <a:ext cx="9144000" cy="1125415"/>
          </a:xfrm>
          <a:prstGeom prst="rect">
            <a:avLst/>
          </a:prstGeom>
          <a:gradFill flip="none" rotWithShape="1">
            <a:gsLst>
              <a:gs pos="0">
                <a:schemeClr val="bg1">
                  <a:alpha val="79000"/>
                </a:schemeClr>
              </a:gs>
              <a:gs pos="50000">
                <a:schemeClr val="bg1"/>
              </a:gs>
              <a:gs pos="100000">
                <a:schemeClr val="bg1">
                  <a:tint val="23500"/>
                  <a:satMod val="160000"/>
                  <a:alpha val="0"/>
                </a:schemeClr>
              </a:gs>
            </a:gsLst>
            <a:lin ang="0" scaled="1"/>
            <a:tileRect/>
          </a:gradFill>
          <a:ln w="9525">
            <a:noFill/>
            <a:miter lim="800000"/>
            <a:headEnd type="none" w="med" len="med"/>
            <a:tailEnd type="none" w="med" len="med"/>
          </a:ln>
        </p:spPr>
        <p:txBody>
          <a:bodyPr vert="horz" wrap="square" lIns="91436" tIns="45718" rIns="91436" bIns="45718" numCol="1" rtlCol="0" anchor="t" anchorCtr="0" compatLnSpc="1">
            <a:prstTxWarp prst="textNoShape">
              <a:avLst/>
            </a:prstTxWarp>
          </a:bodyPr>
          <a:lstStyle/>
          <a:p>
            <a:pPr algn="l" defTabSz="914099" rtl="0" eaLnBrk="0" fontAlgn="base" hangingPunct="0">
              <a:lnSpc>
                <a:spcPct val="85000"/>
              </a:lnSpc>
              <a:spcBef>
                <a:spcPct val="30000"/>
              </a:spcBef>
              <a:spcAft>
                <a:spcPct val="0"/>
              </a:spcAft>
              <a:buClr>
                <a:srgbClr val="FFE36D"/>
              </a:buClr>
              <a:buSzPct val="95000"/>
            </a:pPr>
            <a:endPara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endParaRPr>
          </a:p>
        </p:txBody>
      </p:sp>
      <p:sp>
        <p:nvSpPr>
          <p:cNvPr id="2" name="Title 1"/>
          <p:cNvSpPr>
            <a:spLocks noGrp="1"/>
          </p:cNvSpPr>
          <p:nvPr>
            <p:ph type="title"/>
          </p:nvPr>
        </p:nvSpPr>
        <p:spPr>
          <a:xfrm>
            <a:off x="298933" y="291286"/>
            <a:ext cx="8569476" cy="397935"/>
          </a:xfrm>
          <a:noFill/>
        </p:spPr>
        <p:txBody>
          <a:bodyPr/>
          <a:lstStyle>
            <a:lvl1pPr>
              <a:defRPr sz="4400"/>
            </a:lvl1pPr>
          </a:lstStyle>
          <a:p>
            <a:r>
              <a:rPr lang="ru-RU" smtClean="0"/>
              <a:t>Образец заголовка</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r>
              <a:rPr lang="en-US"/>
              <a:t>Click to edit Master title style</a:t>
            </a:r>
          </a:p>
        </p:txBody>
      </p:sp>
      <p:sp>
        <p:nvSpPr>
          <p:cNvPr id="3" name="Текст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13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ru-RU" dirty="0" smtClean="0"/>
              <a:t>Заголовок 2 уровня</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0" hasCustomPrompt="1"/>
          </p:nvPr>
        </p:nvSpPr>
        <p:spPr>
          <a:xfrm>
            <a:off x="684166" y="0"/>
            <a:ext cx="5736471" cy="714356"/>
          </a:xfrm>
        </p:spPr>
        <p:txBody>
          <a:bodyPr anchor="ctr"/>
          <a:lstStyle>
            <a:lvl1pPr>
              <a:defRPr sz="2800" baseline="0">
                <a:solidFill>
                  <a:schemeClr val="bg1"/>
                </a:solidFill>
              </a:defRPr>
            </a:lvl1pPr>
          </a:lstStyle>
          <a:p>
            <a:pPr lvl="0"/>
            <a:r>
              <a:rPr lang="ru-RU" dirty="0" smtClean="0"/>
              <a:t>Заголовок 1-го уровня</a:t>
            </a:r>
            <a:endParaRPr lang="ru-RU" dirty="0"/>
          </a:p>
        </p:txBody>
      </p:sp>
    </p:spTree>
    <p:extLst>
      <p:ext uri="{BB962C8B-B14F-4D97-AF65-F5344CB8AC3E}">
        <p14:creationId xmlns:p14="http://schemas.microsoft.com/office/powerpoint/2010/main" val="22245013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969"/>
            <a:ext cx="8229600" cy="785818"/>
          </a:xfrm>
        </p:spPr>
        <p:txBody>
          <a:bodyPr>
            <a:normAutofit/>
          </a:bodyPr>
          <a:lstStyle>
            <a:lvl1pPr>
              <a:defRPr sz="3800"/>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76762700-2F8B-4887-8E77-D638AFFBC2AE}" type="datetimeFigureOut">
              <a:rPr lang="ru-RU" smtClean="0">
                <a:solidFill>
                  <a:prstClr val="black">
                    <a:tint val="75000"/>
                  </a:prstClr>
                </a:solidFill>
              </a:rPr>
              <a:pPr/>
              <a:t>22.06.2011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D912026-A348-4AAD-8A4D-1514AC926C6F}" type="slidenum">
              <a:rPr lang="ru-RU" smtClean="0">
                <a:solidFill>
                  <a:prstClr val="black">
                    <a:tint val="75000"/>
                  </a:prstClr>
                </a:solidFill>
              </a:rPr>
              <a:pPr/>
              <a:t>‹#›</a:t>
            </a:fld>
            <a:endParaRPr lang="ru-RU">
              <a:solidFill>
                <a:prstClr val="black">
                  <a:tint val="75000"/>
                </a:prstClr>
              </a:solidFill>
            </a:endParaRPr>
          </a:p>
        </p:txBody>
      </p:sp>
      <p:sp>
        <p:nvSpPr>
          <p:cNvPr id="8" name="Текст 2"/>
          <p:cNvSpPr>
            <a:spLocks noGrp="1"/>
          </p:cNvSpPr>
          <p:nvPr>
            <p:ph idx="1" hasCustomPrompt="1"/>
          </p:nvPr>
        </p:nvSpPr>
        <p:spPr>
          <a:xfrm>
            <a:off x="1025635" y="1643050"/>
            <a:ext cx="7121819" cy="4071966"/>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prstClr val="black"/>
                </a:solidFill>
                <a:effectLst/>
                <a:uLnTx/>
                <a:uFillTx/>
                <a:latin typeface="+mj-lt"/>
                <a:ea typeface="+mn-ea"/>
                <a:cs typeface="+mn-cs"/>
              </a:rPr>
              <a:t>Образец текста</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800" b="0" i="0" u="none" strike="noStrike" kern="1200" cap="none" spc="0" normalizeH="0" baseline="0" noProof="0" dirty="0" smtClean="0">
                <a:ln>
                  <a:noFill/>
                </a:ln>
                <a:solidFill>
                  <a:prstClr val="black"/>
                </a:solidFill>
                <a:effectLst/>
                <a:uLnTx/>
                <a:uFillTx/>
                <a:latin typeface="Calibri"/>
                <a:ea typeface="+mn-ea"/>
                <a:cs typeface="+mn-cs"/>
              </a:rPr>
              <a:t>Второй уровень</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prstClr val="black"/>
                </a:solidFill>
                <a:effectLst/>
                <a:uLnTx/>
                <a:uFillTx/>
                <a:latin typeface="Calibri"/>
                <a:ea typeface="+mn-ea"/>
                <a:cs typeface="+mn-cs"/>
              </a:rPr>
              <a:t>Третий уровень</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0" i="0" u="none" strike="noStrike" kern="1200" cap="none" spc="0" normalizeH="0" baseline="0" noProof="0" dirty="0" smtClean="0">
                <a:ln>
                  <a:noFill/>
                </a:ln>
                <a:solidFill>
                  <a:prstClr val="black"/>
                </a:solidFill>
                <a:effectLst/>
                <a:uLnTx/>
                <a:uFillTx/>
                <a:latin typeface="Calibri"/>
                <a:ea typeface="+mn-ea"/>
                <a:cs typeface="+mn-cs"/>
              </a:rPr>
              <a:t>Четвертый уровень</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0" i="0" u="none" strike="noStrike" kern="1200" cap="none" spc="0" normalizeH="0" baseline="0" noProof="0" dirty="0" smtClean="0">
                <a:ln>
                  <a:noFill/>
                </a:ln>
                <a:solidFill>
                  <a:prstClr val="black"/>
                </a:solidFill>
                <a:effectLst/>
                <a:uLnTx/>
                <a:uFillTx/>
                <a:latin typeface="Calibri"/>
                <a:ea typeface="+mn-ea"/>
                <a:cs typeface="+mn-cs"/>
              </a:rPr>
              <a:t>Пятый уровень</a:t>
            </a:r>
          </a:p>
        </p:txBody>
      </p:sp>
    </p:spTree>
    <p:extLst>
      <p:ext uri="{BB962C8B-B14F-4D97-AF65-F5344CB8AC3E}">
        <p14:creationId xmlns:p14="http://schemas.microsoft.com/office/powerpoint/2010/main" val="57443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3813" cy="914400"/>
          </a:xfrm>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oAutofit/>
          </a:bodyPr>
          <a:lstStyle>
            <a:lvl1pPr>
              <a:lnSpc>
                <a:spcPct val="90000"/>
              </a:lnSpc>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404486" y="3443748"/>
            <a:ext cx="6467759"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Box 3"/>
          <p:cNvSpPr txBox="1"/>
          <p:nvPr userDrawn="1"/>
        </p:nvSpPr>
        <p:spPr>
          <a:xfrm>
            <a:off x="3881487" y="6362380"/>
            <a:ext cx="4871886" cy="369332"/>
          </a:xfrm>
          <a:prstGeom prst="rect">
            <a:avLst/>
          </a:prstGeom>
          <a:noFill/>
        </p:spPr>
        <p:txBody>
          <a:bodyPr wrap="square" lIns="0" tIns="0" rIns="0" bIns="0" rtlCol="0">
            <a:spAutoFit/>
          </a:bodyPr>
          <a:lstStyle/>
          <a:p>
            <a:pPr algn="r" defTabSz="914363"/>
            <a:r>
              <a:rPr lang="en-US" sz="2400" dirty="0" smtClean="0">
                <a:gradFill>
                  <a:gsLst>
                    <a:gs pos="0">
                      <a:srgbClr val="FFFFFF"/>
                    </a:gs>
                    <a:gs pos="86000">
                      <a:srgbClr val="FFFFFF"/>
                    </a:gs>
                  </a:gsLst>
                  <a:lin ang="5400000" scaled="0"/>
                </a:gradFill>
              </a:rPr>
              <a:t>Microsoft Office OnRamp</a:t>
            </a:r>
          </a:p>
        </p:txBody>
      </p:sp>
    </p:spTree>
    <p:extLst>
      <p:ext uri="{BB962C8B-B14F-4D97-AF65-F5344CB8AC3E}">
        <p14:creationId xmlns:p14="http://schemas.microsoft.com/office/powerpoint/2010/main" val="19125142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9839" y="2362201"/>
            <a:ext cx="6994362" cy="649941"/>
          </a:xfrm>
        </p:spPr>
        <p:txBody>
          <a:bodyPr anchor="t" anchorCtr="0">
            <a:noAutofit/>
          </a:bodyPr>
          <a:lstStyle>
            <a:lvl1pPr>
              <a:lnSpc>
                <a:spcPct val="90000"/>
              </a:lnSpc>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409839" y="3881735"/>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7662" y="1447800"/>
            <a:ext cx="7683914"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6000" b="0" i="0" u="none" strike="noStrike" kern="1200" cap="none" spc="-15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23105555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90031" y="1416050"/>
            <a:ext cx="8363938"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3521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5763" y="14160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94278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1093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1093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63715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445546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746519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22850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3881487" y="6362380"/>
            <a:ext cx="4871886" cy="369332"/>
          </a:xfrm>
          <a:prstGeom prst="rect">
            <a:avLst/>
          </a:prstGeom>
          <a:noFill/>
        </p:spPr>
        <p:txBody>
          <a:bodyPr wrap="square" lIns="0" tIns="0" rIns="0" bIns="0" rtlCol="0">
            <a:spAutoFit/>
          </a:bodyPr>
          <a:lstStyle/>
          <a:p>
            <a:pPr algn="r" defTabSz="914363"/>
            <a:r>
              <a:rPr lang="en-US" sz="2400" dirty="0" smtClean="0">
                <a:gradFill>
                  <a:gsLst>
                    <a:gs pos="0">
                      <a:srgbClr val="FFFFFF"/>
                    </a:gs>
                    <a:gs pos="86000">
                      <a:srgbClr val="FFFFFF"/>
                    </a:gs>
                  </a:gsLst>
                  <a:lin ang="5400000" scaled="0"/>
                </a:gradFill>
              </a:rPr>
              <a:t>Microsoft Office OnRamp</a:t>
            </a:r>
          </a:p>
        </p:txBody>
      </p:sp>
      <p:pic>
        <p:nvPicPr>
          <p:cNvPr id="6" name="Picture 5" descr="Office_Logo_H_R.png"/>
          <p:cNvPicPr>
            <a:picLocks noChangeAspect="1"/>
          </p:cNvPicPr>
          <p:nvPr userDrawn="1"/>
        </p:nvPicPr>
        <p:blipFill>
          <a:blip r:embed="rId3" cstate="print"/>
          <a:stretch>
            <a:fillRect/>
          </a:stretch>
        </p:blipFill>
        <p:spPr>
          <a:xfrm>
            <a:off x="389436" y="1376403"/>
            <a:ext cx="3474433" cy="1164240"/>
          </a:xfrm>
          <a:prstGeom prst="rect">
            <a:avLst/>
          </a:prstGeom>
          <a:noFill/>
          <a:ln>
            <a:noFill/>
          </a:ln>
        </p:spPr>
      </p:pic>
      <p:sp>
        <p:nvSpPr>
          <p:cNvPr id="7" name="Title 1"/>
          <p:cNvSpPr>
            <a:spLocks noGrp="1"/>
          </p:cNvSpPr>
          <p:nvPr>
            <p:ph type="ctrTitle"/>
          </p:nvPr>
        </p:nvSpPr>
        <p:spPr>
          <a:xfrm>
            <a:off x="1509306" y="2789305"/>
            <a:ext cx="6902857" cy="722300"/>
          </a:xfrm>
        </p:spPr>
        <p:txBody>
          <a:bodyPr>
            <a:noAutofit/>
          </a:bodyPr>
          <a:lstStyle>
            <a:lvl1pPr>
              <a:lnSpc>
                <a:spcPct val="90000"/>
              </a:lnSpc>
              <a:defRPr sz="4400"/>
            </a:lvl1pPr>
          </a:lstStyle>
          <a:p>
            <a:r>
              <a:rPr lang="en-US" dirty="0" smtClean="0"/>
              <a:t>Click to edit Master title style</a:t>
            </a:r>
            <a:endParaRPr lang="en-US" dirty="0"/>
          </a:p>
        </p:txBody>
      </p:sp>
      <p:sp>
        <p:nvSpPr>
          <p:cNvPr id="8" name="Subtitle 2"/>
          <p:cNvSpPr>
            <a:spLocks noGrp="1"/>
          </p:cNvSpPr>
          <p:nvPr>
            <p:ph type="subTitle" idx="1"/>
          </p:nvPr>
        </p:nvSpPr>
        <p:spPr>
          <a:xfrm>
            <a:off x="1509306" y="3529534"/>
            <a:ext cx="6902858" cy="463255"/>
          </a:xfrm>
        </p:spPr>
        <p:txBody>
          <a:bodyPr>
            <a:noAutofit/>
          </a:bodyPr>
          <a:lstStyle>
            <a:lvl1pPr marL="0" indent="0" algn="l">
              <a:lnSpc>
                <a:spcPct val="90000"/>
              </a:lnSpc>
              <a:spcBef>
                <a:spcPts val="0"/>
              </a:spcBef>
              <a:buNone/>
              <a:defRPr sz="24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LargeTemplate_Readycopy.png"/>
          <p:cNvPicPr>
            <a:picLocks noChangeAspect="1"/>
          </p:cNvPicPr>
          <p:nvPr userDrawn="1"/>
        </p:nvPicPr>
        <p:blipFill>
          <a:blip r:embed="rId4" cstate="print"/>
          <a:stretch>
            <a:fillRect/>
          </a:stretch>
        </p:blipFill>
        <p:spPr>
          <a:xfrm>
            <a:off x="7847011" y="228600"/>
            <a:ext cx="914402" cy="149352"/>
          </a:xfrm>
          <a:prstGeom prst="rect">
            <a:avLst/>
          </a:prstGeom>
          <a:noFill/>
          <a:ln>
            <a:noFill/>
          </a:ln>
        </p:spPr>
      </p:pic>
    </p:spTree>
    <p:extLst>
      <p:ext uri="{BB962C8B-B14F-4D97-AF65-F5344CB8AC3E}">
        <p14:creationId xmlns:p14="http://schemas.microsoft.com/office/powerpoint/2010/main" val="16127845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01621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ru-RU" smtClean="0"/>
              <a:t>Образец заголовка</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ru-RU" smtClean="0"/>
              <a:t>Вставка рисунка</a:t>
            </a:r>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69750182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_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416049"/>
            <a:ext cx="4129087"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332962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6713" y="1416050"/>
            <a:ext cx="8410575" cy="5060950"/>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969052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a:xfrm>
            <a:off x="6580094" y="188259"/>
            <a:ext cx="2133600" cy="365125"/>
          </a:xfrm>
        </p:spPr>
        <p:txBody>
          <a:bodyPr/>
          <a:lstStyle/>
          <a:p>
            <a:fld id="{E61438E4-632B-4F70-A7B0-E4013A560D41}" type="datetimeFigureOut">
              <a:rPr lang="ru-RU" smtClean="0"/>
              <a:pPr/>
              <a:t>22.06.2011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1120588" y="1268760"/>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588" y="2316976"/>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5147534" y="1268760"/>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147534" y="2316976"/>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a:xfrm>
            <a:off x="6588224" y="188640"/>
            <a:ext cx="2133600" cy="365125"/>
          </a:xfrm>
        </p:spPr>
        <p:txBody>
          <a:bodyPr/>
          <a:lstStyle/>
          <a:p>
            <a:fld id="{E61438E4-632B-4F70-A7B0-E4013A560D41}" type="datetimeFigureOut">
              <a:rPr lang="ru-RU" smtClean="0"/>
              <a:pPr/>
              <a:t>22.06.2011</a:t>
            </a:fld>
            <a:endParaRPr lang="ru-RU"/>
          </a:p>
        </p:txBody>
      </p:sp>
      <p:sp>
        <p:nvSpPr>
          <p:cNvPr id="8" name="Footer Placeholder 7"/>
          <p:cNvSpPr>
            <a:spLocks noGrp="1"/>
          </p:cNvSpPr>
          <p:nvPr>
            <p:ph type="ftr" sz="quarter" idx="11"/>
          </p:nvPr>
        </p:nvSpPr>
        <p:spPr>
          <a:xfrm>
            <a:off x="1120588" y="188259"/>
            <a:ext cx="2895600" cy="365125"/>
          </a:xfrm>
        </p:spPr>
        <p:txBody>
          <a:bodyPr/>
          <a:lstStyle/>
          <a:p>
            <a:endParaRPr lang="ru-RU"/>
          </a:p>
        </p:txBody>
      </p:sp>
      <p:sp>
        <p:nvSpPr>
          <p:cNvPr id="9" name="Slide Number Placeholder 8"/>
          <p:cNvSpPr>
            <a:spLocks noGrp="1"/>
          </p:cNvSpPr>
          <p:nvPr>
            <p:ph type="sldNum" sz="quarter" idx="12"/>
          </p:nvPr>
        </p:nvSpPr>
        <p:spPr>
          <a:xfrm>
            <a:off x="8789894" y="5820122"/>
            <a:ext cx="457200" cy="365125"/>
          </a:xfrm>
        </p:spPr>
        <p:txBody>
          <a:bodyPr/>
          <a:lstStyle/>
          <a:p>
            <a:fld id="{9DF049D5-6F5D-4E26-9098-2E618C84156C}" type="slidenum">
              <a:rPr lang="ru-RU" smtClean="0"/>
              <a:pPr/>
              <a:t>‹#›</a:t>
            </a:fld>
            <a:endParaRPr lang="ru-RU"/>
          </a:p>
        </p:txBody>
      </p:sp>
      <p:cxnSp>
        <p:nvCxnSpPr>
          <p:cNvPr id="11" name="Straight Connector 10"/>
          <p:cNvCxnSpPr/>
          <p:nvPr/>
        </p:nvCxnSpPr>
        <p:spPr>
          <a:xfrm>
            <a:off x="1212028" y="2155612"/>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155612"/>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155612"/>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155612"/>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155612"/>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155612"/>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438E4-632B-4F70-A7B0-E4013A560D41}" type="datetimeFigureOut">
              <a:rPr lang="ru-RU" smtClean="0"/>
              <a:pPr/>
              <a:t>22.06.2011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ru-RU" smtClean="0"/>
              <a:t>Образец заголовка</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580094" y="188259"/>
            <a:ext cx="2133600" cy="365125"/>
          </a:xfrm>
        </p:spPr>
        <p:txBody>
          <a:bodyPr/>
          <a:lstStyle/>
          <a:p>
            <a:fld id="{E61438E4-632B-4F70-A7B0-E4013A560D41}" type="datetimeFigureOut">
              <a:rPr lang="ru-RU" smtClean="0"/>
              <a:pPr/>
              <a:t>22.06.2011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F049D5-6F5D-4E26-9098-2E618C84156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4.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88259"/>
            <a:ext cx="8913813" cy="914400"/>
          </a:xfrm>
          <a:prstGeom prst="rect">
            <a:avLst/>
          </a:prstGeom>
          <a:solidFill>
            <a:schemeClr val="tx2"/>
          </a:solidFill>
        </p:spPr>
        <p:txBody>
          <a:bodyPr vert="horz" lIns="1188720" tIns="45720" rIns="274320" bIns="45720" rtlCol="0" anchor="ctr">
            <a:normAutofit/>
          </a:bodyPr>
          <a:lstStyle/>
          <a:p>
            <a:r>
              <a:rPr lang="ru-RU" smtClean="0"/>
              <a:t>Образец заголовка</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61438E4-632B-4F70-A7B0-E4013A560D41}" type="datetimeFigureOut">
              <a:rPr lang="ru-RU" smtClean="0"/>
              <a:pPr/>
              <a:t>22.06.2011</a:t>
            </a:fld>
            <a:endParaRPr lang="ru-RU"/>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9DF049D5-6F5D-4E26-9098-2E618C84156C}" type="slidenum">
              <a:rPr lang="ru-RU" smtClean="0"/>
              <a:pPr/>
              <a:t>‹#›</a:t>
            </a:fld>
            <a:endParaRPr lang="ru-RU"/>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07" r:id="rId17"/>
    <p:sldLayoutId id="2147483708" r:id="rId18"/>
  </p:sldLayoutIdLst>
  <p:timing>
    <p:tnLst>
      <p:par>
        <p:cTn id="1" dur="indefinite" restart="never" nodeType="tmRoot"/>
      </p:par>
    </p:tnLst>
  </p:timing>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4099"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F3E7E376-8ABD-4E52-AFC3-2F28E09A8B4A}" type="datetimeFigureOut">
              <a:rPr lang="nb-NO"/>
              <a:pPr>
                <a:defRPr/>
              </a:pPr>
              <a:t>22.06.2011</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D27359DE-5B9B-453C-BF3B-8ECF421D78E7}" type="slidenum">
              <a:rPr lang="nb-NO"/>
              <a:pPr>
                <a:defRPr/>
              </a:pPr>
              <a:t>‹#›</a:t>
            </a:fld>
            <a:endParaRPr lang="nb-NO"/>
          </a:p>
        </p:txBody>
      </p:sp>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Рисунок 11" descr="5_back.png"/>
          <p:cNvPicPr>
            <a:picLocks noChangeAspect="1"/>
          </p:cNvPicPr>
          <p:nvPr userDrawn="1"/>
        </p:nvPicPr>
        <p:blipFill>
          <a:blip r:embed="rId3" cstate="print"/>
          <a:stretch>
            <a:fillRect/>
          </a:stretch>
        </p:blipFill>
        <p:spPr>
          <a:xfrm>
            <a:off x="2" y="-142899"/>
            <a:ext cx="9159331" cy="7000900"/>
          </a:xfrm>
          <a:prstGeom prst="rect">
            <a:avLst/>
          </a:prstGeom>
        </p:spPr>
      </p:pic>
      <p:sp>
        <p:nvSpPr>
          <p:cNvPr id="2" name="Заголовок 1"/>
          <p:cNvSpPr>
            <a:spLocks noGrp="1"/>
          </p:cNvSpPr>
          <p:nvPr>
            <p:ph type="title"/>
          </p:nvPr>
        </p:nvSpPr>
        <p:spPr>
          <a:xfrm>
            <a:off x="457200" y="142852"/>
            <a:ext cx="8229600" cy="78581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4" name="Дата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62700-2F8B-4887-8E77-D638AFFBC2AE}" type="datetimeFigureOut">
              <a:rPr lang="ru-RU" smtClean="0">
                <a:solidFill>
                  <a:prstClr val="black">
                    <a:tint val="75000"/>
                  </a:prstClr>
                </a:solidFill>
              </a:rPr>
              <a:pPr/>
              <a:t>22.06.2011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12026-A348-4AAD-8A4D-1514AC926C6F}" type="slidenum">
              <a:rPr lang="ru-RU" smtClean="0">
                <a:solidFill>
                  <a:prstClr val="black">
                    <a:tint val="75000"/>
                  </a:prstClr>
                </a:solidFill>
              </a:rPr>
              <a:pPr/>
              <a:t>‹#›</a:t>
            </a:fld>
            <a:endParaRPr lang="ru-RU">
              <a:solidFill>
                <a:prstClr val="black">
                  <a:tint val="75000"/>
                </a:prstClr>
              </a:solidFill>
            </a:endParaRPr>
          </a:p>
        </p:txBody>
      </p:sp>
      <p:sp>
        <p:nvSpPr>
          <p:cNvPr id="3" name="Текст 2"/>
          <p:cNvSpPr>
            <a:spLocks noGrp="1"/>
          </p:cNvSpPr>
          <p:nvPr>
            <p:ph type="body" idx="1"/>
          </p:nvPr>
        </p:nvSpPr>
        <p:spPr>
          <a:xfrm>
            <a:off x="1025635" y="1643050"/>
            <a:ext cx="7121819" cy="407196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8" name="Рисунок 7" descr="2_2.png"/>
          <p:cNvPicPr>
            <a:picLocks noChangeAspect="1"/>
          </p:cNvPicPr>
          <p:nvPr userDrawn="1"/>
        </p:nvPicPr>
        <p:blipFill>
          <a:blip r:embed="rId4" cstate="print"/>
          <a:stretch>
            <a:fillRect/>
          </a:stretch>
        </p:blipFill>
        <p:spPr>
          <a:xfrm>
            <a:off x="0" y="929251"/>
            <a:ext cx="9144000" cy="5901267"/>
          </a:xfrm>
          <a:prstGeom prst="rect">
            <a:avLst/>
          </a:prstGeom>
        </p:spPr>
      </p:pic>
    </p:spTree>
    <p:extLst>
      <p:ext uri="{BB962C8B-B14F-4D97-AF65-F5344CB8AC3E}">
        <p14:creationId xmlns:p14="http://schemas.microsoft.com/office/powerpoint/2010/main" val="2606062411"/>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spcBef>
          <a:spcPct val="0"/>
        </a:spcBef>
        <a:buNone/>
        <a:defRPr sz="3600" b="0" i="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66387"/>
          </a:xfrm>
          <a:prstGeom prst="rect">
            <a:avLst/>
          </a:prstGeom>
        </p:spPr>
        <p:txBody>
          <a:bodyPr vert="horz" wrap="square" lIns="0" tIns="0" rIns="0" bIns="0" rtlCol="0" anchor="t">
            <a:spAutoFit/>
            <a:scene3d>
              <a:camera prst="orthographicFront"/>
              <a:lightRig rig="threePt" dir="t"/>
            </a:scene3d>
            <a:sp3d>
              <a:bevelT w="12700" h="12700"/>
              <a:bevelB w="12700" h="127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5763" y="141605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4838689"/>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gs>
              <a:gs pos="86000">
                <a:schemeClr val="accent2"/>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usinessdataanalytics.ru/" TargetMode="External"/><Relationship Id="rId2" Type="http://schemas.openxmlformats.org/officeDocument/2006/relationships/hyperlink" Target="mailto:maxgon@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wmf"/><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maxgon@microsoft.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4664"/>
            <a:ext cx="9180000" cy="4320480"/>
          </a:xfrm>
        </p:spPr>
        <p:txBody>
          <a:bodyPr>
            <a:noAutofit/>
          </a:bodyPr>
          <a:lstStyle/>
          <a:p>
            <a:r>
              <a:rPr lang="en-US" dirty="0" smtClean="0"/>
              <a:t>Customer Attrition Analysis</a:t>
            </a:r>
            <a:r>
              <a:rPr lang="ru-RU" dirty="0" smtClean="0"/>
              <a:t> </a:t>
            </a:r>
            <a:r>
              <a:rPr lang="en-US" dirty="0" smtClean="0"/>
              <a:t>in FSI</a:t>
            </a:r>
            <a:r>
              <a:rPr lang="ru-RU" dirty="0" smtClean="0"/>
              <a:t/>
            </a:r>
            <a:br>
              <a:rPr lang="ru-RU" dirty="0" smtClean="0"/>
            </a:br>
            <a:r>
              <a:rPr lang="ru-RU" dirty="0" smtClean="0"/>
              <a:t/>
            </a:r>
            <a:br>
              <a:rPr lang="ru-RU" dirty="0" smtClean="0"/>
            </a:br>
            <a:r>
              <a:rPr lang="ru-RU" dirty="0" smtClean="0"/>
              <a:t>Анализ вероятности ухода клиентов</a:t>
            </a:r>
            <a:r>
              <a:rPr lang="en-US" dirty="0" smtClean="0"/>
              <a:t> </a:t>
            </a:r>
            <a:r>
              <a:rPr lang="ru-RU" dirty="0" smtClean="0"/>
              <a:t>в финансовом секторе</a:t>
            </a:r>
            <a:r>
              <a:rPr lang="en-US" dirty="0" smtClean="0"/>
              <a:t/>
            </a:r>
            <a:br>
              <a:rPr lang="en-US" dirty="0" smtClean="0"/>
            </a:br>
            <a:r>
              <a:rPr lang="ru-RU" dirty="0" smtClean="0"/>
              <a:t/>
            </a:r>
            <a:br>
              <a:rPr lang="ru-RU" dirty="0" smtClean="0"/>
            </a:br>
            <a:r>
              <a:rPr lang="ru-RU" dirty="0" smtClean="0"/>
              <a:t>На платформе </a:t>
            </a:r>
            <a:r>
              <a:rPr lang="en-US" dirty="0" smtClean="0"/>
              <a:t>Microsoft SQL Server 2008 R2 Enterprise Edition</a:t>
            </a:r>
            <a:endParaRPr lang="ru-RU" sz="2400" dirty="0"/>
          </a:p>
        </p:txBody>
      </p:sp>
      <p:sp>
        <p:nvSpPr>
          <p:cNvPr id="3" name="TextBox 2"/>
          <p:cNvSpPr txBox="1"/>
          <p:nvPr/>
        </p:nvSpPr>
        <p:spPr>
          <a:xfrm>
            <a:off x="827584" y="4941168"/>
            <a:ext cx="6264696" cy="1080120"/>
          </a:xfrm>
          <a:prstGeom prst="rect">
            <a:avLst/>
          </a:prstGeom>
        </p:spPr>
        <p:txBody>
          <a:bodyPr vert="horz" wrap="square" lIns="91440" tIns="45720" rIns="91440" bIns="45720" rtlCol="0">
            <a:noAutofit/>
          </a:bodyPr>
          <a:lstStyle/>
          <a:p>
            <a:pPr>
              <a:spcBef>
                <a:spcPts val="2000"/>
              </a:spcBef>
              <a:buClr>
                <a:srgbClr val="A2C816"/>
              </a:buClr>
            </a:pPr>
            <a:r>
              <a:rPr lang="ru-RU" sz="1600" dirty="0" smtClean="0">
                <a:solidFill>
                  <a:prstClr val="black"/>
                </a:solidFill>
              </a:rPr>
              <a:t>Максим Гончаров</a:t>
            </a:r>
            <a:r>
              <a:rPr lang="ru-RU" sz="1600" dirty="0">
                <a:solidFill>
                  <a:prstClr val="black"/>
                </a:solidFill>
              </a:rPr>
              <a:t/>
            </a:r>
            <a:br>
              <a:rPr lang="ru-RU" sz="1600" dirty="0">
                <a:solidFill>
                  <a:prstClr val="black"/>
                </a:solidFill>
              </a:rPr>
            </a:br>
            <a:r>
              <a:rPr lang="ru-RU" sz="1600" dirty="0" smtClean="0">
                <a:solidFill>
                  <a:prstClr val="black"/>
                </a:solidFill>
              </a:rPr>
              <a:t>Специалист по платформе приложений</a:t>
            </a:r>
            <a:br>
              <a:rPr lang="ru-RU" sz="1600" dirty="0" smtClean="0">
                <a:solidFill>
                  <a:prstClr val="black"/>
                </a:solidFill>
              </a:rPr>
            </a:br>
            <a:r>
              <a:rPr lang="en-US" sz="1600" dirty="0" smtClean="0">
                <a:solidFill>
                  <a:prstClr val="black"/>
                </a:solidFill>
                <a:hlinkClick r:id="rId2"/>
              </a:rPr>
              <a:t>maxgon@microsoft.com</a:t>
            </a:r>
            <a:r>
              <a:rPr lang="en-US" sz="1600" dirty="0" smtClean="0">
                <a:solidFill>
                  <a:prstClr val="black"/>
                </a:solidFill>
              </a:rPr>
              <a:t> </a:t>
            </a:r>
            <a:endParaRPr lang="en-US" sz="1600" dirty="0" smtClean="0">
              <a:solidFill>
                <a:prstClr val="black"/>
              </a:solidFill>
            </a:endParaRPr>
          </a:p>
          <a:p>
            <a:pPr>
              <a:spcBef>
                <a:spcPts val="2000"/>
              </a:spcBef>
              <a:buClr>
                <a:srgbClr val="A2C816"/>
              </a:buClr>
            </a:pPr>
            <a:r>
              <a:rPr lang="ru-RU" sz="1600" dirty="0" smtClean="0">
                <a:solidFill>
                  <a:prstClr val="black"/>
                </a:solidFill>
              </a:rPr>
              <a:t>Данный материал опубликован на сайте </a:t>
            </a:r>
            <a:r>
              <a:rPr lang="en-US" sz="1600" dirty="0">
                <a:hlinkClick r:id="rId3"/>
              </a:rPr>
              <a:t>http://businessdataanalytics.ru/</a:t>
            </a:r>
            <a:endParaRPr lang="en-US" sz="1600" dirty="0">
              <a:solidFill>
                <a:prstClr val="black"/>
              </a:solidFill>
            </a:endParaRPr>
          </a:p>
        </p:txBody>
      </p:sp>
    </p:spTree>
    <p:extLst>
      <p:ext uri="{BB962C8B-B14F-4D97-AF65-F5344CB8AC3E}">
        <p14:creationId xmlns:p14="http://schemas.microsoft.com/office/powerpoint/2010/main" val="3038384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ru-RU" dirty="0" smtClean="0"/>
              <a:t>Цепочки последовательностей</a:t>
            </a:r>
          </a:p>
        </p:txBody>
      </p:sp>
      <p:sp>
        <p:nvSpPr>
          <p:cNvPr id="8" name="TextBox 7"/>
          <p:cNvSpPr txBox="1"/>
          <p:nvPr/>
        </p:nvSpPr>
        <p:spPr>
          <a:xfrm>
            <a:off x="467544" y="1628800"/>
            <a:ext cx="8136904" cy="5112568"/>
          </a:xfrm>
          <a:prstGeom prst="rect">
            <a:avLst/>
          </a:prstGeom>
        </p:spPr>
        <p:txBody>
          <a:bodyPr vert="horz" wrap="square" lIns="91440" tIns="45720" rIns="91440" bIns="45720" rtlCol="0">
            <a:noAutofit/>
          </a:bodyPr>
          <a:lstStyle/>
          <a:p>
            <a:pPr marL="646113" lvl="2" indent="-646113">
              <a:buFont typeface="Wingdings" pitchFamily="2" charset="2"/>
              <a:buChar char="q"/>
            </a:pPr>
            <a:r>
              <a:rPr lang="ru-RU" sz="1600" dirty="0" smtClean="0">
                <a:solidFill>
                  <a:prstClr val="black"/>
                </a:solidFill>
              </a:rPr>
              <a:t>Приобретение каких продуктов следует ожидать </a:t>
            </a:r>
            <a:r>
              <a:rPr lang="ru-RU" sz="1600" dirty="0">
                <a:solidFill>
                  <a:prstClr val="black"/>
                </a:solidFill>
              </a:rPr>
              <a:t>в следующем месяце от человека, </a:t>
            </a:r>
            <a:r>
              <a:rPr lang="ru-RU" sz="1600" dirty="0" smtClean="0">
                <a:solidFill>
                  <a:prstClr val="black"/>
                </a:solidFill>
              </a:rPr>
              <a:t>открывшего </a:t>
            </a:r>
            <a:r>
              <a:rPr lang="ru-RU" sz="1600" dirty="0">
                <a:solidFill>
                  <a:prstClr val="black"/>
                </a:solidFill>
              </a:rPr>
              <a:t>в этом месяце </a:t>
            </a:r>
            <a:r>
              <a:rPr lang="ru-RU" sz="1600" dirty="0" smtClean="0">
                <a:solidFill>
                  <a:prstClr val="black"/>
                </a:solidFill>
              </a:rPr>
              <a:t>счет и получившего дебетовую карту?</a:t>
            </a:r>
            <a:endParaRPr lang="ru-RU" sz="1600" dirty="0">
              <a:solidFill>
                <a:prstClr val="black"/>
              </a:solidFill>
            </a:endParaRPr>
          </a:p>
          <a:p>
            <a:pPr marL="646113" lvl="2" indent="-646113">
              <a:buFont typeface="Wingdings" pitchFamily="2" charset="2"/>
              <a:buChar char="q"/>
            </a:pPr>
            <a:endParaRPr lang="ru-RU" sz="1600" dirty="0">
              <a:solidFill>
                <a:prstClr val="black"/>
              </a:solidFill>
            </a:endParaRPr>
          </a:p>
          <a:p>
            <a:pPr marL="646113" lvl="2" indent="-646113">
              <a:buFont typeface="Wingdings" pitchFamily="2" charset="2"/>
              <a:buChar char="q"/>
            </a:pPr>
            <a:r>
              <a:rPr lang="ru-RU" sz="1600" dirty="0" smtClean="0">
                <a:solidFill>
                  <a:prstClr val="black"/>
                </a:solidFill>
              </a:rPr>
              <a:t>С какой вероятностью от нас уйдет клиент при данной последовательности действий?</a:t>
            </a:r>
            <a:endParaRPr lang="ru-RU" sz="1600" dirty="0">
              <a:solidFill>
                <a:prstClr val="black"/>
              </a:solidFill>
            </a:endParaRPr>
          </a:p>
        </p:txBody>
      </p:sp>
      <p:sp>
        <p:nvSpPr>
          <p:cNvPr id="6" name="Text Box 8"/>
          <p:cNvSpPr txBox="1">
            <a:spLocks noChangeArrowheads="1"/>
          </p:cNvSpPr>
          <p:nvPr/>
        </p:nvSpPr>
        <p:spPr bwMode="auto">
          <a:xfrm>
            <a:off x="1181100" y="5808663"/>
            <a:ext cx="2309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a:solidFill>
                  <a:srgbClr val="000000"/>
                </a:solidFill>
                <a:cs typeface="Times New Roman" pitchFamily="18" charset="0"/>
              </a:rPr>
              <a:t>Книги, покупаемые совместно</a:t>
            </a:r>
            <a:endParaRPr lang="en-US" sz="1200">
              <a:solidFill>
                <a:srgbClr val="000000"/>
              </a:solidFill>
              <a:cs typeface="Times New Roman" pitchFamily="18" charset="0"/>
            </a:endParaRPr>
          </a:p>
        </p:txBody>
      </p:sp>
      <p:sp>
        <p:nvSpPr>
          <p:cNvPr id="9" name="Text Box 7"/>
          <p:cNvSpPr txBox="1">
            <a:spLocks noChangeArrowheads="1"/>
          </p:cNvSpPr>
          <p:nvPr/>
        </p:nvSpPr>
        <p:spPr bwMode="auto">
          <a:xfrm>
            <a:off x="1181100" y="6105525"/>
            <a:ext cx="423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a:solidFill>
                  <a:srgbClr val="000000"/>
                </a:solidFill>
                <a:latin typeface="Tahoma" pitchFamily="34" charset="0"/>
                <a:ea typeface="Times New Roman" pitchFamily="18" charset="0"/>
                <a:cs typeface="Tahoma" pitchFamily="34" charset="0"/>
              </a:rPr>
              <a:t>Временные шаблоны покупок велосипедных аксессуаров</a:t>
            </a:r>
            <a:r>
              <a:rPr lang="ru-RU" sz="1200">
                <a:solidFill>
                  <a:srgbClr val="000000"/>
                </a:solidFill>
                <a:ea typeface="Times New Roman" pitchFamily="18" charset="0"/>
                <a:cs typeface="Tahoma" pitchFamily="34" charset="0"/>
              </a:rPr>
              <a:t> </a:t>
            </a:r>
            <a:endParaRPr lang="en-US" sz="1200">
              <a:solidFill>
                <a:srgbClr val="000000"/>
              </a:solidFill>
              <a:ea typeface="Times New Roman" pitchFamily="18" charset="0"/>
              <a:cs typeface="Tahoma" pitchFamily="34" charset="0"/>
            </a:endParaRPr>
          </a:p>
        </p:txBody>
      </p:sp>
      <p:pic>
        <p:nvPicPr>
          <p:cNvPr id="10" name="Picture 14" descr="Figure 37"/>
          <p:cNvPicPr>
            <a:picLocks noChangeAspect="1" noChangeArrowheads="1"/>
          </p:cNvPicPr>
          <p:nvPr/>
        </p:nvPicPr>
        <p:blipFill>
          <a:blip r:embed="rId3" cstate="print">
            <a:clrChange>
              <a:clrFrom>
                <a:srgbClr val="FFFBEF"/>
              </a:clrFrom>
              <a:clrTo>
                <a:srgbClr val="FFFBEF">
                  <a:alpha val="0"/>
                </a:srgbClr>
              </a:clrTo>
            </a:clrChange>
            <a:extLst>
              <a:ext uri="{28A0092B-C50C-407E-A947-70E740481C1C}">
                <a14:useLocalDpi xmlns:a14="http://schemas.microsoft.com/office/drawing/2010/main" val="0"/>
              </a:ext>
            </a:extLst>
          </a:blip>
          <a:srcRect/>
          <a:stretch>
            <a:fillRect/>
          </a:stretch>
        </p:blipFill>
        <p:spPr bwMode="auto">
          <a:xfrm>
            <a:off x="1258888" y="3429000"/>
            <a:ext cx="46894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868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Бизнес-задачи</a:t>
            </a:r>
            <a:endParaRPr lang="ru-RU" dirty="0"/>
          </a:p>
        </p:txBody>
      </p:sp>
      <p:sp>
        <p:nvSpPr>
          <p:cNvPr id="11" name="Text Box 13"/>
          <p:cNvSpPr txBox="1">
            <a:spLocks noChangeArrowheads="1"/>
          </p:cNvSpPr>
          <p:nvPr/>
        </p:nvSpPr>
        <p:spPr bwMode="auto">
          <a:xfrm>
            <a:off x="827088" y="1484313"/>
            <a:ext cx="814966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dirty="0"/>
              <a:t>Ответы, которые позволяет получить </a:t>
            </a:r>
            <a:r>
              <a:rPr lang="en-US" dirty="0"/>
              <a:t>Data</a:t>
            </a:r>
            <a:r>
              <a:rPr lang="ru-RU" dirty="0"/>
              <a:t> </a:t>
            </a:r>
            <a:r>
              <a:rPr lang="en-US" dirty="0"/>
              <a:t>Mining</a:t>
            </a:r>
            <a:r>
              <a:rPr lang="ru-RU" dirty="0"/>
              <a:t> интересны </a:t>
            </a:r>
            <a:br>
              <a:rPr lang="ru-RU" dirty="0"/>
            </a:br>
            <a:r>
              <a:rPr lang="ru-RU" dirty="0"/>
              <a:t>не сами по себе, а как инструмент решения бизнес-задач. </a:t>
            </a:r>
          </a:p>
          <a:p>
            <a:pPr algn="l" eaLnBrk="1" hangingPunct="1"/>
            <a:endParaRPr lang="ru-RU" dirty="0"/>
          </a:p>
          <a:p>
            <a:pPr algn="l" eaLnBrk="1" hangingPunct="1"/>
            <a:r>
              <a:rPr lang="ru-RU" dirty="0"/>
              <a:t>Например:</a:t>
            </a:r>
          </a:p>
          <a:p>
            <a:pPr algn="l" eaLnBrk="1" hangingPunct="1"/>
            <a:endParaRPr lang="ru-RU" dirty="0"/>
          </a:p>
          <a:p>
            <a:pPr marL="285750" indent="-285750" algn="l" eaLnBrk="1" hangingPunct="1">
              <a:buFont typeface="Wingdings" pitchFamily="2" charset="2"/>
              <a:buChar char="q"/>
            </a:pPr>
            <a:r>
              <a:rPr lang="ru-RU" b="0" dirty="0"/>
              <a:t>	Какие </a:t>
            </a:r>
            <a:r>
              <a:rPr lang="ru-RU" b="0" dirty="0" smtClean="0"/>
              <a:t>продукты надо </a:t>
            </a:r>
            <a:r>
              <a:rPr lang="ru-RU" b="0" dirty="0"/>
              <a:t>предлагать данному </a:t>
            </a:r>
            <a:r>
              <a:rPr lang="ru-RU" b="0" dirty="0" smtClean="0"/>
              <a:t>клиенту?</a:t>
            </a:r>
            <a:endParaRPr lang="ru-RU" b="0" dirty="0"/>
          </a:p>
          <a:p>
            <a:pPr marL="285750" indent="-285750" algn="l" eaLnBrk="1" hangingPunct="1">
              <a:buFont typeface="Wingdings" pitchFamily="2" charset="2"/>
              <a:buChar char="q"/>
            </a:pPr>
            <a:endParaRPr lang="ru-RU" b="0" dirty="0"/>
          </a:p>
          <a:p>
            <a:pPr marL="285750" indent="-285750" algn="l" eaLnBrk="1" hangingPunct="1">
              <a:buFont typeface="Wingdings" pitchFamily="2" charset="2"/>
              <a:buChar char="q"/>
            </a:pPr>
            <a:r>
              <a:rPr lang="ru-RU" b="0" dirty="0"/>
              <a:t>	Какова вероятность того, что данный сектор потенциальных </a:t>
            </a:r>
            <a:br>
              <a:rPr lang="ru-RU" b="0" dirty="0"/>
            </a:br>
            <a:r>
              <a:rPr lang="ru-RU" b="0" dirty="0"/>
              <a:t>	клиентов отреагирует на рекламную кампанию?</a:t>
            </a:r>
          </a:p>
          <a:p>
            <a:pPr marL="285750" indent="-285750" algn="l" eaLnBrk="1" hangingPunct="1">
              <a:buFont typeface="Wingdings" pitchFamily="2" charset="2"/>
              <a:buChar char="q"/>
            </a:pPr>
            <a:endParaRPr lang="ru-RU" b="0" dirty="0"/>
          </a:p>
          <a:p>
            <a:pPr marL="285750" indent="-285750" algn="l" eaLnBrk="1" hangingPunct="1">
              <a:buFont typeface="Wingdings" pitchFamily="2" charset="2"/>
              <a:buChar char="q"/>
            </a:pPr>
            <a:r>
              <a:rPr lang="ru-RU" b="0" dirty="0"/>
              <a:t>	Каков размер поступления оплат в будущем месяце?</a:t>
            </a:r>
          </a:p>
          <a:p>
            <a:pPr marL="285750" indent="-285750" algn="l" eaLnBrk="1" hangingPunct="1">
              <a:buFont typeface="Wingdings" pitchFamily="2" charset="2"/>
              <a:buChar char="q"/>
            </a:pPr>
            <a:endParaRPr lang="ru-RU" b="0" dirty="0"/>
          </a:p>
          <a:p>
            <a:pPr marL="285750" indent="-285750" algn="l" eaLnBrk="1" hangingPunct="1">
              <a:buFont typeface="Wingdings" pitchFamily="2" charset="2"/>
              <a:buChar char="q"/>
            </a:pPr>
            <a:r>
              <a:rPr lang="ru-RU" b="0" dirty="0"/>
              <a:t>	Как велик риск выдачи кредита данному клиенту банка?</a:t>
            </a:r>
          </a:p>
          <a:p>
            <a:pPr marL="285750" indent="-285750" algn="l" eaLnBrk="1" hangingPunct="1">
              <a:buFont typeface="Wingdings" pitchFamily="2" charset="2"/>
              <a:buChar char="q"/>
            </a:pPr>
            <a:endParaRPr lang="ru-RU" b="0" dirty="0"/>
          </a:p>
          <a:p>
            <a:pPr marL="285750" indent="-285750" algn="l" eaLnBrk="1" hangingPunct="1">
              <a:buFont typeface="Wingdings" pitchFamily="2" charset="2"/>
              <a:buChar char="q"/>
            </a:pPr>
            <a:r>
              <a:rPr lang="ru-RU" b="0" dirty="0"/>
              <a:t>	Какие группы услуг надо предлагать совместно</a:t>
            </a:r>
            <a:r>
              <a:rPr lang="ru-RU" b="0" dirty="0" smtClean="0"/>
              <a:t>?</a:t>
            </a:r>
            <a:endParaRPr lang="en-US" b="0" dirty="0" smtClean="0"/>
          </a:p>
          <a:p>
            <a:pPr algn="l" eaLnBrk="1" hangingPunct="1"/>
            <a:endParaRPr lang="ru-RU" b="0" dirty="0" smtClean="0"/>
          </a:p>
          <a:p>
            <a:pPr marL="285750" lvl="1" eaLnBrk="1" hangingPunct="1">
              <a:buFont typeface="Wingdings" pitchFamily="2" charset="2"/>
              <a:buChar char="q"/>
            </a:pPr>
            <a:r>
              <a:rPr lang="en-US" b="0" dirty="0" smtClean="0"/>
              <a:t>	</a:t>
            </a:r>
            <a:r>
              <a:rPr lang="ru-RU" dirty="0" smtClean="0"/>
              <a:t>Какая </a:t>
            </a:r>
            <a:r>
              <a:rPr lang="ru-RU" dirty="0"/>
              <a:t>вероятность</a:t>
            </a:r>
            <a:r>
              <a:rPr lang="ru-RU" dirty="0" smtClean="0"/>
              <a:t> ухода клиента</a:t>
            </a:r>
            <a:r>
              <a:rPr lang="en-US" dirty="0"/>
              <a:t>?</a:t>
            </a:r>
            <a:r>
              <a:rPr lang="ru-RU" dirty="0" smtClean="0"/>
              <a:t> (</a:t>
            </a:r>
            <a:r>
              <a:rPr lang="en-US" dirty="0" smtClean="0"/>
              <a:t>Customer Attrition/Churn)</a:t>
            </a:r>
            <a:endParaRPr lang="en-US" dirty="0"/>
          </a:p>
        </p:txBody>
      </p:sp>
    </p:spTree>
    <p:extLst>
      <p:ext uri="{BB962C8B-B14F-4D97-AF65-F5344CB8AC3E}">
        <p14:creationId xmlns:p14="http://schemas.microsoft.com/office/powerpoint/2010/main" val="1680612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p:cNvCxnSpPr/>
          <p:nvPr/>
        </p:nvCxnSpPr>
        <p:spPr bwMode="auto">
          <a:xfrm rot="5400000" flipH="1" flipV="1">
            <a:off x="4216520" y="5199989"/>
            <a:ext cx="1143008" cy="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66" name="Straight Connector 65"/>
          <p:cNvCxnSpPr>
            <a:stCxn id="24" idx="0"/>
          </p:cNvCxnSpPr>
          <p:nvPr/>
        </p:nvCxnSpPr>
        <p:spPr bwMode="auto">
          <a:xfrm rot="5400000" flipH="1" flipV="1">
            <a:off x="2394851" y="3092568"/>
            <a:ext cx="500066" cy="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2" name="Title 1"/>
          <p:cNvSpPr>
            <a:spLocks noGrp="1"/>
          </p:cNvSpPr>
          <p:nvPr>
            <p:ph type="title"/>
          </p:nvPr>
        </p:nvSpPr>
        <p:spPr/>
        <p:txBody>
          <a:bodyPr/>
          <a:lstStyle/>
          <a:p>
            <a:r>
              <a:rPr lang="ru-RU" dirty="0" smtClean="0"/>
              <a:t>Общая схема </a:t>
            </a:r>
            <a:r>
              <a:rPr lang="en-US" dirty="0" smtClean="0"/>
              <a:t>BI-</a:t>
            </a:r>
            <a:r>
              <a:rPr lang="ru-RU" dirty="0" smtClean="0"/>
              <a:t>решения</a:t>
            </a:r>
            <a:endParaRPr lang="ru-RU" dirty="0"/>
          </a:p>
        </p:txBody>
      </p:sp>
      <p:pic>
        <p:nvPicPr>
          <p:cNvPr id="20" name="Rectangle 17422"/>
          <p:cNvPicPr>
            <a:picLocks noChangeAspect="1" noChangeArrowheads="1"/>
          </p:cNvPicPr>
          <p:nvPr/>
        </p:nvPicPr>
        <p:blipFill>
          <a:blip r:embed="rId3" cstate="print">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206042" y="3379177"/>
            <a:ext cx="1428760" cy="142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pic>
        <p:nvPicPr>
          <p:cNvPr id="21" name="Rectangle 17486"/>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44554" y="2271031"/>
            <a:ext cx="785818" cy="9514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sp>
        <p:nvSpPr>
          <p:cNvPr id="24" name="Rounded Rectangle 23"/>
          <p:cNvSpPr/>
          <p:nvPr/>
        </p:nvSpPr>
        <p:spPr bwMode="auto">
          <a:xfrm>
            <a:off x="1859066" y="3342601"/>
            <a:ext cx="1571636" cy="1500198"/>
          </a:xfrm>
          <a:prstGeom prst="roundRect">
            <a:avLst/>
          </a:prstGeom>
          <a:solidFill>
            <a:srgbClr val="DBABFF"/>
          </a:solidFill>
          <a:ln w="38100">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ea typeface="ＭＳ Ｐゴシック" charset="-128"/>
              </a:rPr>
              <a:t>Загрузка и преобразо</a:t>
            </a:r>
            <a:r>
              <a:rPr kumimoji="0" lang="en-US" sz="1600" b="1" i="0" u="none" strike="noStrike" cap="none" normalizeH="0" baseline="0" dirty="0" smtClean="0">
                <a:ln>
                  <a:noFill/>
                </a:ln>
                <a:solidFill>
                  <a:schemeClr val="tx1"/>
                </a:solidFill>
                <a:effectLst/>
                <a:latin typeface="Arial" charset="0"/>
                <a:ea typeface="ＭＳ Ｐゴシック" charset="-128"/>
              </a:rPr>
              <a:t>-</a:t>
            </a:r>
            <a:r>
              <a:rPr kumimoji="0" lang="ru-RU" sz="1600" b="1" i="0" u="none" strike="noStrike" cap="none" normalizeH="0" baseline="0" dirty="0" smtClean="0">
                <a:ln>
                  <a:noFill/>
                </a:ln>
                <a:solidFill>
                  <a:schemeClr val="tx1"/>
                </a:solidFill>
                <a:effectLst/>
                <a:latin typeface="Arial" charset="0"/>
                <a:ea typeface="ＭＳ Ｐゴシック" charset="-128"/>
              </a:rPr>
              <a:t>вание данных</a:t>
            </a:r>
          </a:p>
        </p:txBody>
      </p:sp>
      <p:pic>
        <p:nvPicPr>
          <p:cNvPr id="25" name="Rectangle 17486"/>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44554" y="3616161"/>
            <a:ext cx="785818" cy="9514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pic>
        <p:nvPicPr>
          <p:cNvPr id="26" name="Rectangle 17486"/>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44554" y="4914237"/>
            <a:ext cx="785818" cy="9514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cxnSp>
        <p:nvCxnSpPr>
          <p:cNvPr id="28" name="Straight Arrow Connector 27"/>
          <p:cNvCxnSpPr/>
          <p:nvPr/>
        </p:nvCxnSpPr>
        <p:spPr bwMode="auto">
          <a:xfrm>
            <a:off x="930372" y="3056849"/>
            <a:ext cx="928694" cy="64294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V="1">
            <a:off x="930372" y="4485609"/>
            <a:ext cx="928694" cy="57150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1" name="Straight Arrow Connector 30"/>
          <p:cNvCxnSpPr>
            <a:stCxn id="25" idx="3"/>
            <a:endCxn id="24" idx="1"/>
          </p:cNvCxnSpPr>
          <p:nvPr/>
        </p:nvCxnSpPr>
        <p:spPr bwMode="auto">
          <a:xfrm>
            <a:off x="930372" y="4091872"/>
            <a:ext cx="928694" cy="82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8" name="Straight Arrow Connector 37"/>
          <p:cNvCxnSpPr>
            <a:stCxn id="24" idx="3"/>
            <a:endCxn id="20" idx="1"/>
          </p:cNvCxnSpPr>
          <p:nvPr/>
        </p:nvCxnSpPr>
        <p:spPr bwMode="auto">
          <a:xfrm>
            <a:off x="3430702" y="4092700"/>
            <a:ext cx="775340" cy="85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nvGrpSpPr>
          <p:cNvPr id="3" name="Group 2"/>
          <p:cNvGrpSpPr/>
          <p:nvPr/>
        </p:nvGrpSpPr>
        <p:grpSpPr>
          <a:xfrm>
            <a:off x="6122984" y="2485345"/>
            <a:ext cx="1357322" cy="3357586"/>
            <a:chOff x="6122984" y="2485345"/>
            <a:chExt cx="1357322" cy="3357586"/>
          </a:xfrm>
        </p:grpSpPr>
        <p:sp>
          <p:nvSpPr>
            <p:cNvPr id="49" name="Rounded Rectangle 48"/>
            <p:cNvSpPr/>
            <p:nvPr/>
          </p:nvSpPr>
          <p:spPr bwMode="auto">
            <a:xfrm>
              <a:off x="6122984" y="2485345"/>
              <a:ext cx="1357322" cy="3357586"/>
            </a:xfrm>
            <a:prstGeom prst="roundRect">
              <a:avLst/>
            </a:prstGeom>
            <a:solidFill>
              <a:schemeClr val="bg1">
                <a:lumMod val="95000"/>
              </a:schemeClr>
            </a:solidFill>
            <a:ln w="38100">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a typeface="ＭＳ Ｐゴシック" charset="-128"/>
              </a:endParaRPr>
            </a:p>
          </p:txBody>
        </p:sp>
        <p:pic>
          <p:nvPicPr>
            <p:cNvPr id="43" name="Picture 55"/>
            <p:cNvPicPr>
              <a:picLocks noChangeAspect="1" noChangeArrowheads="1"/>
            </p:cNvPicPr>
            <p:nvPr/>
          </p:nvPicPr>
          <p:blipFill>
            <a:blip r:embed="rId5" cstate="print"/>
            <a:srcRect/>
            <a:stretch>
              <a:fillRect/>
            </a:stretch>
          </p:blipFill>
          <p:spPr bwMode="auto">
            <a:xfrm>
              <a:off x="6475416" y="2842535"/>
              <a:ext cx="647700" cy="479425"/>
            </a:xfrm>
            <a:prstGeom prst="rect">
              <a:avLst/>
            </a:prstGeom>
            <a:noFill/>
            <a:ln w="9525">
              <a:noFill/>
              <a:miter lim="800000"/>
              <a:headEnd/>
              <a:tailEnd/>
            </a:ln>
          </p:spPr>
        </p:pic>
        <p:pic>
          <p:nvPicPr>
            <p:cNvPr id="44" name="Picture 53" descr="excel"/>
            <p:cNvPicPr>
              <a:picLocks noChangeAspect="1" noChangeArrowheads="1"/>
            </p:cNvPicPr>
            <p:nvPr/>
          </p:nvPicPr>
          <p:blipFill>
            <a:blip r:embed="rId6" cstate="print"/>
            <a:srcRect/>
            <a:stretch>
              <a:fillRect/>
            </a:stretch>
          </p:blipFill>
          <p:spPr bwMode="auto">
            <a:xfrm>
              <a:off x="6425431" y="3842667"/>
              <a:ext cx="649288" cy="636587"/>
            </a:xfrm>
            <a:prstGeom prst="rect">
              <a:avLst/>
            </a:prstGeom>
            <a:noFill/>
            <a:ln w="9525">
              <a:noFill/>
              <a:miter lim="800000"/>
              <a:headEnd/>
              <a:tailEnd/>
            </a:ln>
          </p:spPr>
        </p:pic>
        <p:pic>
          <p:nvPicPr>
            <p:cNvPr id="45" name="Picture 56" descr="traffic_lights"/>
            <p:cNvPicPr>
              <a:picLocks noChangeAspect="1" noChangeArrowheads="1"/>
            </p:cNvPicPr>
            <p:nvPr/>
          </p:nvPicPr>
          <p:blipFill>
            <a:blip r:embed="rId7" cstate="print"/>
            <a:srcRect/>
            <a:stretch>
              <a:fillRect/>
            </a:stretch>
          </p:blipFill>
          <p:spPr bwMode="auto">
            <a:xfrm>
              <a:off x="6475416" y="5057113"/>
              <a:ext cx="613381" cy="471519"/>
            </a:xfrm>
            <a:prstGeom prst="rect">
              <a:avLst/>
            </a:prstGeom>
            <a:noFill/>
            <a:ln w="9525">
              <a:noFill/>
              <a:miter lim="800000"/>
              <a:headEnd/>
              <a:tailEnd/>
            </a:ln>
          </p:spPr>
        </p:pic>
      </p:grpSp>
      <p:cxnSp>
        <p:nvCxnSpPr>
          <p:cNvPr id="46" name="Straight Arrow Connector 45"/>
          <p:cNvCxnSpPr/>
          <p:nvPr/>
        </p:nvCxnSpPr>
        <p:spPr bwMode="auto">
          <a:xfrm flipV="1">
            <a:off x="5573842" y="4091872"/>
            <a:ext cx="549142" cy="82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nvGrpSpPr>
          <p:cNvPr id="57" name="Group 56"/>
          <p:cNvGrpSpPr/>
          <p:nvPr/>
        </p:nvGrpSpPr>
        <p:grpSpPr>
          <a:xfrm>
            <a:off x="3073512" y="5414303"/>
            <a:ext cx="2928958" cy="928694"/>
            <a:chOff x="2357422" y="5429264"/>
            <a:chExt cx="2928958" cy="928694"/>
          </a:xfrm>
        </p:grpSpPr>
        <p:sp>
          <p:nvSpPr>
            <p:cNvPr id="58" name="Rectangle 57"/>
            <p:cNvSpPr/>
            <p:nvPr/>
          </p:nvSpPr>
          <p:spPr bwMode="auto">
            <a:xfrm>
              <a:off x="2357422" y="5429264"/>
              <a:ext cx="2928958" cy="928694"/>
            </a:xfrm>
            <a:prstGeom prst="rect">
              <a:avLst/>
            </a:prstGeom>
            <a:solidFill>
              <a:schemeClr val="tx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a typeface="ＭＳ Ｐゴシック" charset="-128"/>
              </a:endParaRPr>
            </a:p>
          </p:txBody>
        </p:sp>
        <p:pic>
          <p:nvPicPr>
            <p:cNvPr id="59" name="Picture 3" descr="C:\Users\KayU.INTERNAL\Desktop\Logos\SQL08r2_h_rgb_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71736" y="5572140"/>
              <a:ext cx="2441800" cy="452646"/>
            </a:xfrm>
            <a:prstGeom prst="rect">
              <a:avLst/>
            </a:prstGeom>
            <a:noFill/>
          </p:spPr>
        </p:pic>
        <p:sp>
          <p:nvSpPr>
            <p:cNvPr id="60" name="TextBox 59"/>
            <p:cNvSpPr txBox="1"/>
            <p:nvPr/>
          </p:nvSpPr>
          <p:spPr bwMode="auto">
            <a:xfrm>
              <a:off x="3024302" y="6012831"/>
              <a:ext cx="1604606" cy="246221"/>
            </a:xfrm>
            <a:prstGeom prst="rect">
              <a:avLst/>
            </a:prstGeom>
            <a:noFill/>
            <a:ln w="9525">
              <a:noFill/>
              <a:miter lim="800000"/>
              <a:headEnd/>
              <a:tailEnd/>
            </a:ln>
          </p:spPr>
          <p:txBody>
            <a:bodyPr vert="horz" wrap="none" lIns="0" tIns="0" rIns="0" bIns="0" numCol="1" rtlCol="0" anchor="ctr" anchorCtr="0" compatLnSpc="1">
              <a:prstTxWarp prst="textNoShape">
                <a:avLst/>
              </a:prstTxWarp>
              <a:spAutoFit/>
            </a:bodyPr>
            <a:lstStyle/>
            <a:p>
              <a:r>
                <a:rPr lang="en-US" sz="1600" dirty="0" smtClean="0">
                  <a:solidFill>
                    <a:schemeClr val="bg1"/>
                  </a:solidFill>
                </a:rPr>
                <a:t>Analysis Services</a:t>
              </a:r>
              <a:endParaRPr lang="ru-RU" sz="1600" dirty="0" smtClean="0">
                <a:solidFill>
                  <a:schemeClr val="bg1"/>
                </a:solidFill>
              </a:endParaRPr>
            </a:p>
          </p:txBody>
        </p:sp>
      </p:grpSp>
      <p:grpSp>
        <p:nvGrpSpPr>
          <p:cNvPr id="61" name="Group 60"/>
          <p:cNvGrpSpPr/>
          <p:nvPr/>
        </p:nvGrpSpPr>
        <p:grpSpPr>
          <a:xfrm>
            <a:off x="1859066" y="1913841"/>
            <a:ext cx="2928958" cy="928694"/>
            <a:chOff x="2357422" y="5429264"/>
            <a:chExt cx="2928958" cy="928694"/>
          </a:xfrm>
        </p:grpSpPr>
        <p:sp>
          <p:nvSpPr>
            <p:cNvPr id="62" name="Rectangle 61"/>
            <p:cNvSpPr/>
            <p:nvPr/>
          </p:nvSpPr>
          <p:spPr bwMode="auto">
            <a:xfrm>
              <a:off x="2357422" y="5429264"/>
              <a:ext cx="2928958" cy="928694"/>
            </a:xfrm>
            <a:prstGeom prst="rect">
              <a:avLst/>
            </a:prstGeom>
            <a:solidFill>
              <a:schemeClr val="tx1">
                <a:lumMod val="95000"/>
                <a:lumOff val="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a typeface="ＭＳ Ｐゴシック" charset="-128"/>
              </a:endParaRPr>
            </a:p>
          </p:txBody>
        </p:sp>
        <p:pic>
          <p:nvPicPr>
            <p:cNvPr id="63" name="Picture 3" descr="C:\Users\KayU.INTERNAL\Desktop\Logos\SQL08r2_h_rgb_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71736" y="5572140"/>
              <a:ext cx="2441800" cy="452646"/>
            </a:xfrm>
            <a:prstGeom prst="rect">
              <a:avLst/>
            </a:prstGeom>
            <a:noFill/>
          </p:spPr>
        </p:pic>
        <p:sp>
          <p:nvSpPr>
            <p:cNvPr id="64" name="TextBox 63"/>
            <p:cNvSpPr txBox="1"/>
            <p:nvPr/>
          </p:nvSpPr>
          <p:spPr bwMode="auto">
            <a:xfrm>
              <a:off x="3024302" y="6012831"/>
              <a:ext cx="1812997" cy="246221"/>
            </a:xfrm>
            <a:prstGeom prst="rect">
              <a:avLst/>
            </a:prstGeom>
            <a:noFill/>
            <a:ln w="9525">
              <a:noFill/>
              <a:miter lim="800000"/>
              <a:headEnd/>
              <a:tailEnd/>
            </a:ln>
          </p:spPr>
          <p:txBody>
            <a:bodyPr vert="horz" wrap="none" lIns="0" tIns="0" rIns="0" bIns="0" numCol="1" rtlCol="0" anchor="ctr" anchorCtr="0" compatLnSpc="1">
              <a:prstTxWarp prst="textNoShape">
                <a:avLst/>
              </a:prstTxWarp>
              <a:spAutoFit/>
            </a:bodyPr>
            <a:lstStyle/>
            <a:p>
              <a:r>
                <a:rPr lang="en-US" sz="1600" dirty="0" smtClean="0">
                  <a:solidFill>
                    <a:schemeClr val="bg1"/>
                  </a:solidFill>
                </a:rPr>
                <a:t>Integration Services</a:t>
              </a:r>
              <a:endParaRPr lang="ru-RU" sz="1600" dirty="0" smtClean="0">
                <a:solidFill>
                  <a:schemeClr val="bg1"/>
                </a:solidFill>
              </a:endParaRPr>
            </a:p>
          </p:txBody>
        </p:sp>
      </p:grpSp>
      <p:sp>
        <p:nvSpPr>
          <p:cNvPr id="42" name="TextBox 41"/>
          <p:cNvSpPr txBox="1"/>
          <p:nvPr/>
        </p:nvSpPr>
        <p:spPr bwMode="auto">
          <a:xfrm>
            <a:off x="290084" y="3223518"/>
            <a:ext cx="474489" cy="276999"/>
          </a:xfrm>
          <a:prstGeom prst="rect">
            <a:avLst/>
          </a:prstGeom>
          <a:noFill/>
          <a:ln w="9525">
            <a:noFill/>
            <a:miter lim="800000"/>
            <a:headEnd/>
            <a:tailEnd/>
          </a:ln>
        </p:spPr>
        <p:txBody>
          <a:bodyPr vert="horz" wrap="none" lIns="0" tIns="0" rIns="0" bIns="0" numCol="1" rtlCol="0" anchor="ctr" anchorCtr="0" compatLnSpc="1">
            <a:prstTxWarp prst="textNoShape">
              <a:avLst/>
            </a:prstTxWarp>
            <a:spAutoFit/>
          </a:bodyPr>
          <a:lstStyle/>
          <a:p>
            <a:pPr algn="ctr"/>
            <a:r>
              <a:rPr lang="en-US" b="1" dirty="0" smtClean="0"/>
              <a:t>ERP</a:t>
            </a:r>
            <a:endParaRPr lang="ru-RU" b="1" dirty="0" smtClean="0"/>
          </a:p>
        </p:txBody>
      </p:sp>
      <p:sp>
        <p:nvSpPr>
          <p:cNvPr id="47" name="TextBox 46"/>
          <p:cNvSpPr txBox="1"/>
          <p:nvPr/>
        </p:nvSpPr>
        <p:spPr bwMode="auto">
          <a:xfrm>
            <a:off x="264436" y="4565800"/>
            <a:ext cx="525786" cy="276999"/>
          </a:xfrm>
          <a:prstGeom prst="rect">
            <a:avLst/>
          </a:prstGeom>
          <a:noFill/>
          <a:ln w="9525">
            <a:noFill/>
            <a:miter lim="800000"/>
            <a:headEnd/>
            <a:tailEnd/>
          </a:ln>
        </p:spPr>
        <p:txBody>
          <a:bodyPr vert="horz" wrap="none" lIns="0" tIns="0" rIns="0" bIns="0" numCol="1" rtlCol="0" anchor="ctr" anchorCtr="0" compatLnSpc="1">
            <a:prstTxWarp prst="textNoShape">
              <a:avLst/>
            </a:prstTxWarp>
            <a:spAutoFit/>
          </a:bodyPr>
          <a:lstStyle/>
          <a:p>
            <a:pPr algn="ctr"/>
            <a:r>
              <a:rPr lang="en-US" b="1" dirty="0" smtClean="0"/>
              <a:t>CRM</a:t>
            </a:r>
            <a:endParaRPr lang="ru-RU" b="1" dirty="0" smtClean="0"/>
          </a:p>
        </p:txBody>
      </p:sp>
      <p:sp>
        <p:nvSpPr>
          <p:cNvPr id="48" name="TextBox 47"/>
          <p:cNvSpPr txBox="1"/>
          <p:nvPr/>
        </p:nvSpPr>
        <p:spPr bwMode="auto">
          <a:xfrm>
            <a:off x="187492" y="5873914"/>
            <a:ext cx="679673" cy="276999"/>
          </a:xfrm>
          <a:prstGeom prst="rect">
            <a:avLst/>
          </a:prstGeom>
          <a:noFill/>
          <a:ln w="9525">
            <a:noFill/>
            <a:miter lim="800000"/>
            <a:headEnd/>
            <a:tailEnd/>
          </a:ln>
        </p:spPr>
        <p:txBody>
          <a:bodyPr vert="horz" wrap="none" lIns="0" tIns="0" rIns="0" bIns="0" numCol="1" rtlCol="0" anchor="ctr" anchorCtr="0" compatLnSpc="1">
            <a:prstTxWarp prst="textNoShape">
              <a:avLst/>
            </a:prstTxWarp>
            <a:spAutoFit/>
          </a:bodyPr>
          <a:lstStyle/>
          <a:p>
            <a:pPr algn="ctr"/>
            <a:r>
              <a:rPr lang="en-US" b="1" dirty="0" smtClean="0"/>
              <a:t>HRMS</a:t>
            </a:r>
            <a:endParaRPr lang="ru-RU" b="1" dirty="0" smtClean="0"/>
          </a:p>
        </p:txBody>
      </p:sp>
      <p:grpSp>
        <p:nvGrpSpPr>
          <p:cNvPr id="35" name="Group 34"/>
          <p:cNvGrpSpPr>
            <a:grpSpLocks noChangeAspect="1"/>
          </p:cNvGrpSpPr>
          <p:nvPr/>
        </p:nvGrpSpPr>
        <p:grpSpPr>
          <a:xfrm>
            <a:off x="7663219" y="3652146"/>
            <a:ext cx="1321603" cy="357190"/>
            <a:chOff x="9429784" y="4214818"/>
            <a:chExt cx="2643206" cy="714380"/>
          </a:xfrm>
        </p:grpSpPr>
        <p:sp>
          <p:nvSpPr>
            <p:cNvPr id="36" name="Rectangle 35"/>
            <p:cNvSpPr/>
            <p:nvPr/>
          </p:nvSpPr>
          <p:spPr bwMode="auto">
            <a:xfrm>
              <a:off x="9429784" y="4214818"/>
              <a:ext cx="2643206" cy="714380"/>
            </a:xfrm>
            <a:prstGeom prst="rect">
              <a:avLst/>
            </a:prstGeom>
            <a:solidFill>
              <a:schemeClr val="tx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a typeface="ＭＳ Ｐゴシック" charset="-128"/>
              </a:endParaRPr>
            </a:p>
          </p:txBody>
        </p:sp>
        <p:pic>
          <p:nvPicPr>
            <p:cNvPr id="37" name="Picture 3" descr="C:\Users\pavc\Desktop\ShrPt10_h_rgb_r.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572660" y="4357694"/>
              <a:ext cx="2267385" cy="453372"/>
            </a:xfrm>
            <a:prstGeom prst="rect">
              <a:avLst/>
            </a:prstGeom>
            <a:noFill/>
          </p:spPr>
        </p:pic>
      </p:grpSp>
      <p:cxnSp>
        <p:nvCxnSpPr>
          <p:cNvPr id="39" name="Straight Connector 38"/>
          <p:cNvCxnSpPr/>
          <p:nvPr/>
        </p:nvCxnSpPr>
        <p:spPr bwMode="auto">
          <a:xfrm>
            <a:off x="7480306" y="3865856"/>
            <a:ext cx="175565" cy="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0" name="Straight Connector 39"/>
          <p:cNvCxnSpPr/>
          <p:nvPr/>
        </p:nvCxnSpPr>
        <p:spPr bwMode="auto">
          <a:xfrm>
            <a:off x="7480306" y="2842535"/>
            <a:ext cx="546622" cy="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50" name="Straight Connector 49"/>
          <p:cNvCxnSpPr/>
          <p:nvPr/>
        </p:nvCxnSpPr>
        <p:spPr bwMode="auto">
          <a:xfrm>
            <a:off x="7480306" y="4900179"/>
            <a:ext cx="205827" cy="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grpSp>
        <p:nvGrpSpPr>
          <p:cNvPr id="53" name="Group 60"/>
          <p:cNvGrpSpPr>
            <a:grpSpLocks noChangeAspect="1"/>
          </p:cNvGrpSpPr>
          <p:nvPr/>
        </p:nvGrpSpPr>
        <p:grpSpPr>
          <a:xfrm>
            <a:off x="7686133" y="4694289"/>
            <a:ext cx="1298689" cy="411780"/>
            <a:chOff x="2357422" y="5429264"/>
            <a:chExt cx="2928958" cy="928694"/>
          </a:xfrm>
        </p:grpSpPr>
        <p:sp>
          <p:nvSpPr>
            <p:cNvPr id="55" name="Rectangle 54"/>
            <p:cNvSpPr/>
            <p:nvPr/>
          </p:nvSpPr>
          <p:spPr bwMode="auto">
            <a:xfrm>
              <a:off x="2357422" y="5429264"/>
              <a:ext cx="2928958" cy="928694"/>
            </a:xfrm>
            <a:prstGeom prst="rect">
              <a:avLst/>
            </a:prstGeom>
            <a:solidFill>
              <a:schemeClr val="tx1">
                <a:lumMod val="95000"/>
                <a:lumOff val="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a typeface="ＭＳ Ｐゴシック" charset="-128"/>
              </a:endParaRPr>
            </a:p>
          </p:txBody>
        </p:sp>
        <p:pic>
          <p:nvPicPr>
            <p:cNvPr id="56" name="Picture 3" descr="C:\Users\KayU.INTERNAL\Desktop\Logos\SQL08r2_h_rgb_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71736" y="5572140"/>
              <a:ext cx="2441800" cy="452646"/>
            </a:xfrm>
            <a:prstGeom prst="rect">
              <a:avLst/>
            </a:prstGeom>
            <a:noFill/>
          </p:spPr>
        </p:pic>
        <p:sp>
          <p:nvSpPr>
            <p:cNvPr id="65" name="TextBox 64"/>
            <p:cNvSpPr txBox="1"/>
            <p:nvPr/>
          </p:nvSpPr>
          <p:spPr bwMode="auto">
            <a:xfrm>
              <a:off x="2830200" y="6028285"/>
              <a:ext cx="2313781" cy="312359"/>
            </a:xfrm>
            <a:prstGeom prst="rect">
              <a:avLst/>
            </a:prstGeom>
            <a:noFill/>
            <a:ln w="9525">
              <a:noFill/>
              <a:miter lim="800000"/>
              <a:headEnd/>
              <a:tailEnd/>
            </a:ln>
          </p:spPr>
          <p:txBody>
            <a:bodyPr vert="horz" wrap="none" lIns="0" tIns="0" rIns="0" bIns="0" numCol="1" rtlCol="0" anchor="ctr" anchorCtr="0" compatLnSpc="1">
              <a:prstTxWarp prst="textNoShape">
                <a:avLst/>
              </a:prstTxWarp>
              <a:spAutoFit/>
            </a:bodyPr>
            <a:lstStyle/>
            <a:p>
              <a:r>
                <a:rPr lang="en-US" sz="900" dirty="0" smtClean="0">
                  <a:solidFill>
                    <a:schemeClr val="bg1"/>
                  </a:solidFill>
                </a:rPr>
                <a:t>Reporting Services</a:t>
              </a:r>
              <a:endParaRPr lang="ru-RU" sz="900" dirty="0" smtClean="0">
                <a:solidFill>
                  <a:schemeClr val="bg1"/>
                </a:solidFill>
              </a:endParaRPr>
            </a:p>
          </p:txBody>
        </p:sp>
      </p:grpSp>
      <p:grpSp>
        <p:nvGrpSpPr>
          <p:cNvPr id="4" name="Group 3"/>
          <p:cNvGrpSpPr/>
          <p:nvPr/>
        </p:nvGrpSpPr>
        <p:grpSpPr>
          <a:xfrm>
            <a:off x="7948969" y="2628221"/>
            <a:ext cx="1035853" cy="428628"/>
            <a:chOff x="7948969" y="2628221"/>
            <a:chExt cx="1035853" cy="428628"/>
          </a:xfrm>
        </p:grpSpPr>
        <p:sp>
          <p:nvSpPr>
            <p:cNvPr id="33" name="Rectangle 32"/>
            <p:cNvSpPr/>
            <p:nvPr/>
          </p:nvSpPr>
          <p:spPr bwMode="auto">
            <a:xfrm>
              <a:off x="7948969" y="2628221"/>
              <a:ext cx="1035853" cy="428628"/>
            </a:xfrm>
            <a:prstGeom prst="rect">
              <a:avLst/>
            </a:prstGeom>
            <a:solidFill>
              <a:srgbClr val="00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a typeface="ＭＳ Ｐゴシック" charset="-128"/>
              </a:endParaRPr>
            </a:p>
          </p:txBody>
        </p:sp>
        <p:grpSp>
          <p:nvGrpSpPr>
            <p:cNvPr id="51" name="Group 44"/>
            <p:cNvGrpSpPr>
              <a:grpSpLocks noChangeAspect="1"/>
            </p:cNvGrpSpPr>
            <p:nvPr/>
          </p:nvGrpSpPr>
          <p:grpSpPr bwMode="auto">
            <a:xfrm>
              <a:off x="8026928" y="2719370"/>
              <a:ext cx="790340" cy="246329"/>
              <a:chOff x="-1496" y="1925"/>
              <a:chExt cx="1827" cy="618"/>
            </a:xfrm>
          </p:grpSpPr>
          <p:pic>
            <p:nvPicPr>
              <p:cNvPr id="52" name="Picture 45" descr="MSOfficeLogo-h-BLK"/>
              <p:cNvPicPr>
                <a:picLocks noChangeAspect="1" noChangeArrowheads="1"/>
              </p:cNvPicPr>
              <p:nvPr/>
            </p:nvPicPr>
            <p:blipFill>
              <a:blip r:embed="rId10" cstate="print">
                <a:lum bright="100000"/>
              </a:blip>
              <a:srcRect l="27602"/>
              <a:stretch>
                <a:fillRect/>
              </a:stretch>
            </p:blipFill>
            <p:spPr bwMode="auto">
              <a:xfrm>
                <a:off x="-986" y="1932"/>
                <a:ext cx="1317" cy="610"/>
              </a:xfrm>
              <a:prstGeom prst="rect">
                <a:avLst/>
              </a:prstGeom>
              <a:noFill/>
              <a:ln w="9525">
                <a:noFill/>
                <a:miter lim="800000"/>
                <a:headEnd/>
                <a:tailEnd/>
              </a:ln>
            </p:spPr>
          </p:pic>
          <p:pic>
            <p:nvPicPr>
              <p:cNvPr id="54" name="Picture 46" descr="MSOfficeLogo-h-BLK"/>
              <p:cNvPicPr>
                <a:picLocks noChangeAspect="1" noChangeArrowheads="1"/>
              </p:cNvPicPr>
              <p:nvPr/>
            </p:nvPicPr>
            <p:blipFill>
              <a:blip r:embed="rId11" cstate="print"/>
              <a:srcRect r="69940"/>
              <a:stretch>
                <a:fillRect/>
              </a:stretch>
            </p:blipFill>
            <p:spPr bwMode="auto">
              <a:xfrm>
                <a:off x="-1496" y="1925"/>
                <a:ext cx="554" cy="618"/>
              </a:xfrm>
              <a:prstGeom prst="rect">
                <a:avLst/>
              </a:prstGeom>
              <a:noFill/>
              <a:ln w="9525">
                <a:noFill/>
                <a:miter lim="800000"/>
                <a:headEnd/>
                <a:tailEnd/>
              </a:ln>
            </p:spPr>
          </p:pic>
        </p:grpSp>
      </p:grpSp>
    </p:spTree>
    <p:extLst>
      <p:ext uri="{BB962C8B-B14F-4D97-AF65-F5344CB8AC3E}">
        <p14:creationId xmlns:p14="http://schemas.microsoft.com/office/powerpoint/2010/main" val="3067779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045272" y="3910463"/>
            <a:ext cx="2884243" cy="2686889"/>
          </a:xfrm>
          <a:prstGeom prst="rect">
            <a:avLst/>
          </a:prstGeom>
          <a:noFill/>
        </p:spPr>
        <p:txBody>
          <a:bodyPr wrap="square" lIns="0" tIns="0" rIns="0" bIns="0" rtlCol="0">
            <a:spAutoFit/>
          </a:bodyPr>
          <a:lstStyle/>
          <a:p>
            <a:pPr algn="l" defTabSz="914363" rtl="0">
              <a:lnSpc>
                <a:spcPct val="90000"/>
              </a:lnSpc>
              <a:spcBef>
                <a:spcPct val="20000"/>
              </a:spcBef>
            </a:pPr>
            <a:r>
              <a:rPr lang="ru-RU" sz="2000" dirty="0" smtClean="0">
                <a:solidFill>
                  <a:sysClr val="windowText" lastClr="000000"/>
                </a:solidFill>
                <a:latin typeface="Arial" pitchFamily="34" charset="0"/>
                <a:cs typeface="Arial" pitchFamily="34" charset="0"/>
              </a:rPr>
              <a:t>Инфраструктура данных и </a:t>
            </a:r>
            <a:r>
              <a:rPr lang="en-US" sz="2000" dirty="0" smtClean="0">
                <a:solidFill>
                  <a:sysClr val="windowText" lastClr="000000"/>
                </a:solidFill>
                <a:latin typeface="Arial" pitchFamily="34" charset="0"/>
                <a:cs typeface="Arial" pitchFamily="34" charset="0"/>
              </a:rPr>
              <a:t>BI-</a:t>
            </a:r>
            <a:r>
              <a:rPr lang="ru-RU" sz="2000" dirty="0" smtClean="0">
                <a:solidFill>
                  <a:sysClr val="windowText" lastClr="000000"/>
                </a:solidFill>
                <a:latin typeface="Arial" pitchFamily="34" charset="0"/>
                <a:cs typeface="Arial" pitchFamily="34" charset="0"/>
              </a:rPr>
              <a:t>платформа</a:t>
            </a:r>
            <a:endParaRPr lang="en-US" sz="2000" kern="1200" dirty="0" smtClean="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solidFill>
                  <a:sysClr val="windowText" lastClr="000000"/>
                </a:solidFill>
                <a:latin typeface="Arial" pitchFamily="34" charset="0"/>
                <a:cs typeface="Arial" pitchFamily="34" charset="0"/>
              </a:rPr>
              <a:t>Analysis Services</a:t>
            </a:r>
          </a:p>
          <a:p>
            <a:pPr marL="280988" indent="-280988" algn="l" defTabSz="914363" rtl="0">
              <a:lnSpc>
                <a:spcPct val="90000"/>
              </a:lnSpc>
              <a:spcBef>
                <a:spcPct val="20000"/>
              </a:spcBef>
              <a:buFontTx/>
              <a:buBlip>
                <a:blip r:embed="rId3"/>
              </a:buBlip>
            </a:pPr>
            <a:r>
              <a:rPr lang="en-US" dirty="0" smtClean="0">
                <a:solidFill>
                  <a:sysClr val="windowText" lastClr="000000"/>
                </a:solidFill>
                <a:latin typeface="Arial" pitchFamily="34" charset="0"/>
                <a:cs typeface="Arial" pitchFamily="34" charset="0"/>
              </a:rPr>
              <a:t>Reporting Services</a:t>
            </a:r>
          </a:p>
          <a:p>
            <a:pPr marL="280988" indent="-280988" algn="l" defTabSz="914363" rtl="0">
              <a:lnSpc>
                <a:spcPct val="90000"/>
              </a:lnSpc>
              <a:spcBef>
                <a:spcPct val="20000"/>
              </a:spcBef>
              <a:buFontTx/>
              <a:buBlip>
                <a:blip r:embed="rId3"/>
              </a:buBlip>
            </a:pPr>
            <a:r>
              <a:rPr lang="en-US" dirty="0" smtClean="0">
                <a:solidFill>
                  <a:sysClr val="windowText" lastClr="000000"/>
                </a:solidFill>
                <a:latin typeface="Arial" pitchFamily="34" charset="0"/>
                <a:cs typeface="Arial" pitchFamily="34" charset="0"/>
              </a:rPr>
              <a:t>Master Data Services</a:t>
            </a:r>
          </a:p>
          <a:p>
            <a:pPr marL="280988" indent="-280988" algn="l" defTabSz="914363" rtl="0">
              <a:lnSpc>
                <a:spcPct val="90000"/>
              </a:lnSpc>
              <a:spcBef>
                <a:spcPct val="20000"/>
              </a:spcBef>
              <a:buFontTx/>
              <a:buBlip>
                <a:blip r:embed="rId3"/>
              </a:buBlip>
            </a:pPr>
            <a:r>
              <a:rPr lang="en-US" dirty="0" smtClean="0">
                <a:solidFill>
                  <a:sysClr val="windowText" lastClr="000000"/>
                </a:solidFill>
                <a:latin typeface="Arial" pitchFamily="34" charset="0"/>
                <a:cs typeface="Arial" pitchFamily="34" charset="0"/>
              </a:rPr>
              <a:t>Integration Services</a:t>
            </a:r>
            <a:endParaRPr lang="en-US" kern="1200" dirty="0" smtClean="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kern="1200" dirty="0" smtClean="0">
                <a:solidFill>
                  <a:sysClr val="windowText" lastClr="000000"/>
                </a:solidFill>
                <a:latin typeface="Arial" pitchFamily="34" charset="0"/>
                <a:cs typeface="Arial" pitchFamily="34" charset="0"/>
              </a:rPr>
              <a:t>Data Mining</a:t>
            </a:r>
          </a:p>
          <a:p>
            <a:pPr marL="280988" indent="-280988" algn="l" defTabSz="914363" rtl="0">
              <a:lnSpc>
                <a:spcPct val="90000"/>
              </a:lnSpc>
              <a:spcBef>
                <a:spcPct val="20000"/>
              </a:spcBef>
              <a:buFontTx/>
              <a:buBlip>
                <a:blip r:embed="rId3"/>
              </a:buBlip>
            </a:pPr>
            <a:r>
              <a:rPr lang="en-US" dirty="0" smtClean="0">
                <a:solidFill>
                  <a:sysClr val="windowText" lastClr="000000"/>
                </a:solidFill>
                <a:latin typeface="Arial" pitchFamily="34" charset="0"/>
                <a:cs typeface="Arial" pitchFamily="34" charset="0"/>
              </a:rPr>
              <a:t>Data Warehousing</a:t>
            </a:r>
            <a:endParaRPr lang="ru-RU" dirty="0" smtClean="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err="1" smtClean="0">
                <a:solidFill>
                  <a:sysClr val="windowText" lastClr="000000"/>
                </a:solidFill>
                <a:latin typeface="Arial" pitchFamily="34" charset="0"/>
                <a:cs typeface="Arial" pitchFamily="34" charset="0"/>
              </a:rPr>
              <a:t>StreamInsight</a:t>
            </a:r>
            <a:endParaRPr lang="en-US" kern="1200" dirty="0" smtClean="0">
              <a:solidFill>
                <a:sysClr val="windowText" lastClr="000000"/>
              </a:solidFill>
              <a:latin typeface="Arial" pitchFamily="34" charset="0"/>
              <a:cs typeface="Arial" pitchFamily="34" charset="0"/>
            </a:endParaRPr>
          </a:p>
        </p:txBody>
      </p:sp>
      <p:sp>
        <p:nvSpPr>
          <p:cNvPr id="26" name="Freeform 2"/>
          <p:cNvSpPr>
            <a:spLocks/>
          </p:cNvSpPr>
          <p:nvPr/>
        </p:nvSpPr>
        <p:spPr bwMode="auto">
          <a:xfrm>
            <a:off x="5635694" y="4293342"/>
            <a:ext cx="314011" cy="1419584"/>
          </a:xfrm>
          <a:custGeom>
            <a:avLst/>
            <a:gdLst/>
            <a:ahLst/>
            <a:cxnLst>
              <a:cxn ang="0">
                <a:pos x="0" y="2114550"/>
              </a:cxn>
              <a:cxn ang="0">
                <a:pos x="1600200" y="2114550"/>
              </a:cxn>
              <a:cxn ang="0">
                <a:pos x="1600200" y="0"/>
              </a:cxn>
            </a:cxnLst>
            <a:rect l="0" t="0" r="r" b="b"/>
            <a:pathLst>
              <a:path w="1600200" h="2114550">
                <a:moveTo>
                  <a:pt x="0" y="2114550"/>
                </a:moveTo>
                <a:lnTo>
                  <a:pt x="1600200" y="2114550"/>
                </a:lnTo>
                <a:lnTo>
                  <a:pt x="1600200" y="0"/>
                </a:lnTo>
              </a:path>
            </a:pathLst>
          </a:custGeom>
          <a:noFill/>
          <a:ln w="19050" cap="flat" cmpd="sng">
            <a:solidFill>
              <a:schemeClr val="tx1"/>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chemeClr val="tx1"/>
                </a:solidFill>
              </a:ln>
              <a:solidFill>
                <a:srgbClr val="FFFFFF"/>
              </a:solidFill>
              <a:effectLst/>
              <a:uLnTx/>
              <a:uFillTx/>
              <a:latin typeface="Arial" pitchFamily="34" charset="0"/>
              <a:cs typeface="Arial" pitchFamily="34" charset="0"/>
            </a:endParaRPr>
          </a:p>
        </p:txBody>
      </p:sp>
      <p:sp>
        <p:nvSpPr>
          <p:cNvPr id="32" name="Rounded Rectangle 31"/>
          <p:cNvSpPr/>
          <p:nvPr/>
        </p:nvSpPr>
        <p:spPr bwMode="invGray">
          <a:xfrm>
            <a:off x="245534" y="3276600"/>
            <a:ext cx="5376804" cy="1281816"/>
          </a:xfrm>
          <a:prstGeom prst="roundRect">
            <a:avLst>
              <a:gd name="adj" fmla="val 11310"/>
            </a:avLst>
          </a:prstGeom>
          <a:solidFill>
            <a:srgbClr val="267E28"/>
          </a:solidFill>
          <a:ln>
            <a:gradFill>
              <a:gsLst>
                <a:gs pos="0">
                  <a:srgbClr val="6EE094">
                    <a:lumMod val="20000"/>
                    <a:lumOff val="80000"/>
                    <a:alpha val="0"/>
                  </a:srgbClr>
                </a:gs>
                <a:gs pos="50000">
                  <a:srgbClr val="6EE094">
                    <a:lumMod val="40000"/>
                    <a:lumOff val="60000"/>
                    <a:alpha val="52000"/>
                  </a:srgbClr>
                </a:gs>
                <a:gs pos="100000">
                  <a:srgbClr val="6EE094">
                    <a:lumMod val="20000"/>
                    <a:lumOff val="80000"/>
                  </a:srgbClr>
                </a:gs>
              </a:gsLst>
              <a:lin ang="16200000" scaled="0"/>
            </a:grad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contourClr>
              <a:srgbClr val="0099FF">
                <a:satMod val="300000"/>
              </a:srgbClr>
            </a:contourClr>
          </a:sp3d>
        </p:spPr>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COLLABORATION PLATFORM</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33" name="Round Same Side Corner Rectangle 32"/>
          <p:cNvSpPr/>
          <p:nvPr/>
        </p:nvSpPr>
        <p:spPr bwMode="invGray">
          <a:xfrm>
            <a:off x="245534" y="4800600"/>
            <a:ext cx="5379142" cy="1524000"/>
          </a:xfrm>
          <a:prstGeom prst="round2SameRect">
            <a:avLst>
              <a:gd name="adj1" fmla="val 3680"/>
              <a:gd name="adj2" fmla="val 25222"/>
            </a:avLst>
          </a:prstGeom>
          <a:solidFill>
            <a:srgbClr val="2B567D"/>
          </a:solidFill>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DATA</a:t>
            </a:r>
            <a:r>
              <a:rPr kumimoji="0" lang="en-US" sz="1400" b="0" i="0" u="none" strike="noStrike" kern="0" cap="none" spc="0" normalizeH="0" noProof="0" dirty="0" smtClean="0">
                <a:ln>
                  <a:noFill/>
                </a:ln>
                <a:solidFill>
                  <a:srgbClr val="FFFFFF"/>
                </a:solidFill>
                <a:effectLst/>
                <a:uLnTx/>
                <a:uFillTx/>
                <a:latin typeface="Arial" pitchFamily="34" charset="0"/>
                <a:cs typeface="Arial" pitchFamily="34" charset="0"/>
              </a:rPr>
              <a:t> INFRASTRUCTURE &amp; </a:t>
            </a:r>
          </a:p>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INTELLIGENCE</a:t>
            </a:r>
            <a:r>
              <a:rPr kumimoji="0" lang="en-US" sz="1400" b="0" i="0" u="none" strike="noStrike" kern="0" cap="none" spc="0" normalizeH="0" noProof="0" dirty="0" smtClean="0">
                <a:ln>
                  <a:noFill/>
                </a:ln>
                <a:solidFill>
                  <a:srgbClr val="FFFFFF"/>
                </a:solidFill>
                <a:effectLst/>
                <a:uLnTx/>
                <a:uFillTx/>
                <a:latin typeface="Arial" pitchFamily="34" charset="0"/>
                <a:cs typeface="Arial" pitchFamily="34" charset="0"/>
              </a:rPr>
              <a:t> </a:t>
            </a: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PLATFORM</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pic>
        <p:nvPicPr>
          <p:cNvPr id="34" name="Picture 33" descr="SQL08r2_h_rgb_r.png"/>
          <p:cNvPicPr>
            <a:picLocks noChangeAspect="1"/>
          </p:cNvPicPr>
          <p:nvPr/>
        </p:nvPicPr>
        <p:blipFill>
          <a:blip r:embed="rId4" cstate="print"/>
          <a:stretch>
            <a:fillRect/>
          </a:stretch>
        </p:blipFill>
        <p:spPr>
          <a:xfrm>
            <a:off x="580256" y="5284398"/>
            <a:ext cx="4495800" cy="833406"/>
          </a:xfrm>
          <a:prstGeom prst="rect">
            <a:avLst/>
          </a:prstGeom>
        </p:spPr>
      </p:pic>
      <p:sp>
        <p:nvSpPr>
          <p:cNvPr id="38" name="Rounded Rectangle 37"/>
          <p:cNvSpPr/>
          <p:nvPr/>
        </p:nvSpPr>
        <p:spPr bwMode="invGray">
          <a:xfrm>
            <a:off x="245534" y="1752600"/>
            <a:ext cx="5376804" cy="1281816"/>
          </a:xfrm>
          <a:prstGeom prst="roundRect">
            <a:avLst>
              <a:gd name="adj" fmla="val 11310"/>
            </a:avLst>
          </a:prstGeom>
          <a:solidFill>
            <a:srgbClr val="8B5A25"/>
          </a:solidFill>
          <a:ln>
            <a:gradFill>
              <a:gsLst>
                <a:gs pos="0">
                  <a:srgbClr val="6EE094">
                    <a:lumMod val="20000"/>
                    <a:lumOff val="80000"/>
                    <a:alpha val="0"/>
                  </a:srgbClr>
                </a:gs>
                <a:gs pos="50000">
                  <a:srgbClr val="6EE094">
                    <a:lumMod val="40000"/>
                    <a:lumOff val="60000"/>
                    <a:alpha val="52000"/>
                  </a:srgbClr>
                </a:gs>
                <a:gs pos="100000">
                  <a:srgbClr val="6EE094">
                    <a:lumMod val="20000"/>
                    <a:lumOff val="80000"/>
                  </a:srgbClr>
                </a:gs>
              </a:gsLst>
              <a:lin ang="16200000" scaled="0"/>
            </a:grad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contourClr>
              <a:srgbClr val="0099FF">
                <a:satMod val="300000"/>
              </a:srgbClr>
            </a:contourClr>
          </a:sp3d>
        </p:spPr>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USER EXPERIENCE</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pic>
        <p:nvPicPr>
          <p:cNvPr id="39" name="Picture 3" descr="C:\Users\pavc\Desktop\ShrPt10_h_rgb_r.png"/>
          <p:cNvPicPr>
            <a:picLocks noChangeAspect="1" noChangeArrowheads="1"/>
          </p:cNvPicPr>
          <p:nvPr/>
        </p:nvPicPr>
        <p:blipFill>
          <a:blip r:embed="rId5" cstate="print"/>
          <a:srcRect/>
          <a:stretch>
            <a:fillRect/>
          </a:stretch>
        </p:blipFill>
        <p:spPr bwMode="auto">
          <a:xfrm>
            <a:off x="615628" y="3573774"/>
            <a:ext cx="4316412" cy="863082"/>
          </a:xfrm>
          <a:prstGeom prst="rect">
            <a:avLst/>
          </a:prstGeom>
          <a:noFill/>
        </p:spPr>
      </p:pic>
      <p:pic>
        <p:nvPicPr>
          <p:cNvPr id="40" name="Picture 4" descr="C:\Users\pavc\Desktop\Ofc-Pro2010_rgb_r.png"/>
          <p:cNvPicPr>
            <a:picLocks noChangeAspect="1" noChangeArrowheads="1"/>
          </p:cNvPicPr>
          <p:nvPr/>
        </p:nvPicPr>
        <p:blipFill>
          <a:blip r:embed="rId6" cstate="print"/>
          <a:srcRect/>
          <a:stretch>
            <a:fillRect/>
          </a:stretch>
        </p:blipFill>
        <p:spPr bwMode="auto">
          <a:xfrm>
            <a:off x="683568" y="1974921"/>
            <a:ext cx="3423558" cy="914398"/>
          </a:xfrm>
          <a:prstGeom prst="rect">
            <a:avLst/>
          </a:prstGeom>
          <a:noFill/>
        </p:spPr>
      </p:pic>
      <p:sp>
        <p:nvSpPr>
          <p:cNvPr id="15" name="Title 14"/>
          <p:cNvSpPr>
            <a:spLocks noGrp="1"/>
          </p:cNvSpPr>
          <p:nvPr>
            <p:ph type="title"/>
          </p:nvPr>
        </p:nvSpPr>
        <p:spPr/>
        <p:txBody>
          <a:bodyPr/>
          <a:lstStyle/>
          <a:p>
            <a:r>
              <a:rPr lang="ru-RU" sz="4000" dirty="0" smtClean="0">
                <a:latin typeface="Arial" pitchFamily="34" charset="0"/>
                <a:cs typeface="Arial" pitchFamily="34" charset="0"/>
              </a:rPr>
              <a:t>Состав решений </a:t>
            </a:r>
            <a:r>
              <a:rPr lang="en-US" sz="4000" dirty="0" smtClean="0">
                <a:latin typeface="Arial" pitchFamily="34" charset="0"/>
                <a:cs typeface="Arial" pitchFamily="34" charset="0"/>
              </a:rPr>
              <a:t>Microsoft BI</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75133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46089" y="2786059"/>
            <a:ext cx="2935986" cy="3739485"/>
          </a:xfrm>
          <a:prstGeom prst="rect">
            <a:avLst/>
          </a:prstGeom>
          <a:noFill/>
        </p:spPr>
        <p:txBody>
          <a:bodyPr wrap="square" lIns="0" tIns="0" rIns="0" bIns="0" rtlCol="0">
            <a:spAutoFit/>
          </a:bodyPr>
          <a:lstStyle/>
          <a:p>
            <a:pPr algn="l" defTabSz="914363" rtl="0">
              <a:lnSpc>
                <a:spcPct val="90000"/>
              </a:lnSpc>
              <a:spcBef>
                <a:spcPct val="20000"/>
              </a:spcBef>
            </a:pPr>
            <a:r>
              <a:rPr lang="ru-RU" sz="2000" dirty="0" smtClean="0">
                <a:solidFill>
                  <a:sysClr val="windowText" lastClr="000000"/>
                </a:solidFill>
                <a:latin typeface="Arial" pitchFamily="34" charset="0"/>
                <a:cs typeface="Arial" pitchFamily="34" charset="0"/>
              </a:rPr>
              <a:t>Инфраструктура эффективности бизнеса</a:t>
            </a:r>
            <a:endParaRPr lang="en-US" sz="2000" kern="1200" dirty="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kern="1200" dirty="0" smtClean="0">
                <a:solidFill>
                  <a:sysClr val="windowText" lastClr="000000"/>
                </a:solidFill>
                <a:latin typeface="Arial" pitchFamily="34" charset="0"/>
                <a:cs typeface="Arial" pitchFamily="34" charset="0"/>
              </a:rPr>
              <a:t>Панели индикаторов и карты показателей</a:t>
            </a:r>
            <a:endParaRPr lang="en-US" kern="1200" dirty="0" smtClean="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smtClean="0">
                <a:solidFill>
                  <a:sysClr val="windowText" lastClr="000000"/>
                </a:solidFill>
                <a:latin typeface="Arial" pitchFamily="34" charset="0"/>
                <a:cs typeface="Arial" pitchFamily="34" charset="0"/>
              </a:rPr>
              <a:t>Excel Services</a:t>
            </a:r>
          </a:p>
          <a:p>
            <a:pPr marL="280988" indent="-280988" algn="l" defTabSz="914363" rtl="0">
              <a:lnSpc>
                <a:spcPct val="90000"/>
              </a:lnSpc>
              <a:spcBef>
                <a:spcPct val="20000"/>
              </a:spcBef>
              <a:buFontTx/>
              <a:buBlip>
                <a:blip r:embed="rId3"/>
              </a:buBlip>
            </a:pPr>
            <a:r>
              <a:rPr lang="en-US" kern="1200" dirty="0" smtClean="0">
                <a:solidFill>
                  <a:sysClr val="windowText" lastClr="000000"/>
                </a:solidFill>
                <a:latin typeface="Arial" pitchFamily="34" charset="0"/>
                <a:cs typeface="Arial" pitchFamily="34" charset="0"/>
              </a:rPr>
              <a:t>Web</a:t>
            </a:r>
            <a:r>
              <a:rPr lang="ru-RU" kern="1200" dirty="0" smtClean="0">
                <a:solidFill>
                  <a:sysClr val="windowText" lastClr="000000"/>
                </a:solidFill>
                <a:latin typeface="Arial" pitchFamily="34" charset="0"/>
                <a:cs typeface="Arial" pitchFamily="34" charset="0"/>
              </a:rPr>
              <a:t>-формы и процессы</a:t>
            </a:r>
          </a:p>
          <a:p>
            <a:pPr marL="280988" indent="-280988" algn="l" defTabSz="914363" rtl="0">
              <a:lnSpc>
                <a:spcPct val="90000"/>
              </a:lnSpc>
              <a:spcBef>
                <a:spcPct val="20000"/>
              </a:spcBef>
              <a:buFontTx/>
              <a:buBlip>
                <a:blip r:embed="rId3"/>
              </a:buBlip>
            </a:pPr>
            <a:r>
              <a:rPr lang="ru-RU" kern="1200" dirty="0" smtClean="0">
                <a:solidFill>
                  <a:sysClr val="windowText" lastClr="000000"/>
                </a:solidFill>
                <a:latin typeface="Arial" pitchFamily="34" charset="0"/>
                <a:cs typeface="Arial" pitchFamily="34" charset="0"/>
              </a:rPr>
              <a:t>Совместная работа</a:t>
            </a:r>
            <a:endParaRPr lang="en-US" kern="1200" dirty="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kern="1200" dirty="0" smtClean="0">
                <a:solidFill>
                  <a:sysClr val="windowText" lastClr="000000"/>
                </a:solidFill>
                <a:latin typeface="Arial" pitchFamily="34" charset="0"/>
                <a:cs typeface="Arial" pitchFamily="34" charset="0"/>
              </a:rPr>
              <a:t>Поиск</a:t>
            </a:r>
            <a:endParaRPr lang="en-US" kern="1200" dirty="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dirty="0" smtClean="0">
                <a:solidFill>
                  <a:sysClr val="windowText" lastClr="000000"/>
                </a:solidFill>
                <a:latin typeface="Arial" pitchFamily="34" charset="0"/>
                <a:cs typeface="Arial" pitchFamily="34" charset="0"/>
              </a:rPr>
              <a:t>Управление </a:t>
            </a:r>
            <a:r>
              <a:rPr lang="ru-RU" dirty="0" err="1" smtClean="0">
                <a:solidFill>
                  <a:sysClr val="windowText" lastClr="000000"/>
                </a:solidFill>
                <a:latin typeface="Arial" pitchFamily="34" charset="0"/>
                <a:cs typeface="Arial" pitchFamily="34" charset="0"/>
              </a:rPr>
              <a:t>контентом</a:t>
            </a:r>
            <a:endParaRPr lang="en-US" kern="1200" dirty="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kern="1200" dirty="0" smtClean="0">
                <a:solidFill>
                  <a:sysClr val="windowText" lastClr="000000"/>
                </a:solidFill>
                <a:latin typeface="Arial" pitchFamily="34" charset="0"/>
                <a:cs typeface="Arial" pitchFamily="34" charset="0"/>
              </a:rPr>
              <a:t>Интеграция с приложениями</a:t>
            </a:r>
            <a:endParaRPr lang="en-US" kern="1200" dirty="0" smtClean="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en-US" dirty="0" err="1" smtClean="0">
                <a:solidFill>
                  <a:sysClr val="windowText" lastClr="000000"/>
                </a:solidFill>
                <a:latin typeface="Arial" pitchFamily="34" charset="0"/>
                <a:cs typeface="Arial" pitchFamily="34" charset="0"/>
              </a:rPr>
              <a:t>PowerPivot</a:t>
            </a:r>
            <a:r>
              <a:rPr lang="en-US" dirty="0" smtClean="0">
                <a:solidFill>
                  <a:sysClr val="windowText" lastClr="000000"/>
                </a:solidFill>
                <a:latin typeface="Arial" pitchFamily="34" charset="0"/>
                <a:cs typeface="Arial" pitchFamily="34" charset="0"/>
              </a:rPr>
              <a:t> </a:t>
            </a:r>
            <a:r>
              <a:rPr lang="ru-RU" dirty="0" smtClean="0">
                <a:solidFill>
                  <a:sysClr val="windowText" lastClr="000000"/>
                </a:solidFill>
                <a:latin typeface="Arial" pitchFamily="34" charset="0"/>
                <a:cs typeface="Arial" pitchFamily="34" charset="0"/>
              </a:rPr>
              <a:t>для</a:t>
            </a:r>
            <a:r>
              <a:rPr lang="en-US" dirty="0" smtClean="0">
                <a:solidFill>
                  <a:sysClr val="windowText" lastClr="000000"/>
                </a:solidFill>
                <a:latin typeface="Arial" pitchFamily="34" charset="0"/>
                <a:cs typeface="Arial" pitchFamily="34" charset="0"/>
              </a:rPr>
              <a:t> SharePoint</a:t>
            </a:r>
            <a:endParaRPr lang="en-US" kern="1200" dirty="0">
              <a:solidFill>
                <a:sysClr val="windowText" lastClr="000000"/>
              </a:solidFill>
              <a:latin typeface="Arial" pitchFamily="34" charset="0"/>
              <a:cs typeface="Arial" pitchFamily="34" charset="0"/>
            </a:endParaRPr>
          </a:p>
        </p:txBody>
      </p:sp>
      <p:sp>
        <p:nvSpPr>
          <p:cNvPr id="24" name="Freeform 2"/>
          <p:cNvSpPr>
            <a:spLocks/>
          </p:cNvSpPr>
          <p:nvPr/>
        </p:nvSpPr>
        <p:spPr bwMode="auto">
          <a:xfrm>
            <a:off x="5634614" y="2643182"/>
            <a:ext cx="314011" cy="1655770"/>
          </a:xfrm>
          <a:custGeom>
            <a:avLst/>
            <a:gdLst/>
            <a:ahLst/>
            <a:cxnLst>
              <a:cxn ang="0">
                <a:pos x="0" y="2114550"/>
              </a:cxn>
              <a:cxn ang="0">
                <a:pos x="1600200" y="2114550"/>
              </a:cxn>
              <a:cxn ang="0">
                <a:pos x="1600200" y="0"/>
              </a:cxn>
            </a:cxnLst>
            <a:rect l="0" t="0" r="r" b="b"/>
            <a:pathLst>
              <a:path w="1600200" h="2114550">
                <a:moveTo>
                  <a:pt x="0" y="2114550"/>
                </a:moveTo>
                <a:lnTo>
                  <a:pt x="1600200" y="2114550"/>
                </a:lnTo>
                <a:lnTo>
                  <a:pt x="1600200" y="0"/>
                </a:lnTo>
              </a:path>
            </a:pathLst>
          </a:custGeom>
          <a:noFill/>
          <a:ln w="19050" cap="flat" cmpd="sng">
            <a:solidFill>
              <a:schemeClr val="tx1"/>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19" name="Rounded Rectangle 31"/>
          <p:cNvSpPr/>
          <p:nvPr/>
        </p:nvSpPr>
        <p:spPr bwMode="invGray">
          <a:xfrm>
            <a:off x="245534" y="3276600"/>
            <a:ext cx="5376804" cy="1281816"/>
          </a:xfrm>
          <a:prstGeom prst="roundRect">
            <a:avLst>
              <a:gd name="adj" fmla="val 11310"/>
            </a:avLst>
          </a:prstGeom>
          <a:solidFill>
            <a:srgbClr val="267E28"/>
          </a:solidFill>
          <a:ln>
            <a:gradFill>
              <a:gsLst>
                <a:gs pos="0">
                  <a:srgbClr val="6EE094">
                    <a:lumMod val="20000"/>
                    <a:lumOff val="80000"/>
                    <a:alpha val="0"/>
                  </a:srgbClr>
                </a:gs>
                <a:gs pos="50000">
                  <a:srgbClr val="6EE094">
                    <a:lumMod val="40000"/>
                    <a:lumOff val="60000"/>
                    <a:alpha val="52000"/>
                  </a:srgbClr>
                </a:gs>
                <a:gs pos="100000">
                  <a:srgbClr val="6EE094">
                    <a:lumMod val="20000"/>
                    <a:lumOff val="80000"/>
                  </a:srgbClr>
                </a:gs>
              </a:gsLst>
              <a:lin ang="16200000" scaled="0"/>
            </a:grad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contourClr>
              <a:srgbClr val="0099FF">
                <a:satMod val="300000"/>
              </a:srgbClr>
            </a:contourClr>
          </a:sp3d>
        </p:spPr>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COLLABORATION PLATFORM</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20" name="Round Same Side Corner Rectangle 32"/>
          <p:cNvSpPr/>
          <p:nvPr/>
        </p:nvSpPr>
        <p:spPr bwMode="invGray">
          <a:xfrm>
            <a:off x="245534" y="4800600"/>
            <a:ext cx="5379142" cy="1524000"/>
          </a:xfrm>
          <a:prstGeom prst="round2SameRect">
            <a:avLst>
              <a:gd name="adj1" fmla="val 3680"/>
              <a:gd name="adj2" fmla="val 25222"/>
            </a:avLst>
          </a:prstGeom>
          <a:solidFill>
            <a:srgbClr val="2B567D"/>
          </a:solidFill>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DATA</a:t>
            </a:r>
            <a:r>
              <a:rPr kumimoji="0" lang="en-US" sz="1400" b="0" i="0" u="none" strike="noStrike" kern="0" cap="none" spc="0" normalizeH="0" noProof="0" dirty="0" smtClean="0">
                <a:ln>
                  <a:noFill/>
                </a:ln>
                <a:solidFill>
                  <a:srgbClr val="FFFFFF"/>
                </a:solidFill>
                <a:effectLst/>
                <a:uLnTx/>
                <a:uFillTx/>
                <a:latin typeface="Arial" pitchFamily="34" charset="0"/>
                <a:cs typeface="Arial" pitchFamily="34" charset="0"/>
              </a:rPr>
              <a:t> INFRASTRUCTURE &amp; </a:t>
            </a:r>
          </a:p>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INTELLIGENCE</a:t>
            </a:r>
            <a:r>
              <a:rPr kumimoji="0" lang="en-US" sz="1400" b="0" i="0" u="none" strike="noStrike" kern="0" cap="none" spc="0" normalizeH="0" noProof="0" dirty="0" smtClean="0">
                <a:ln>
                  <a:noFill/>
                </a:ln>
                <a:solidFill>
                  <a:srgbClr val="FFFFFF"/>
                </a:solidFill>
                <a:effectLst/>
                <a:uLnTx/>
                <a:uFillTx/>
                <a:latin typeface="Arial" pitchFamily="34" charset="0"/>
                <a:cs typeface="Arial" pitchFamily="34" charset="0"/>
              </a:rPr>
              <a:t> </a:t>
            </a: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PLATFORM</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pic>
        <p:nvPicPr>
          <p:cNvPr id="22" name="Picture 33" descr="SQL08r2_h_rgb_r.png"/>
          <p:cNvPicPr>
            <a:picLocks noChangeAspect="1"/>
          </p:cNvPicPr>
          <p:nvPr/>
        </p:nvPicPr>
        <p:blipFill>
          <a:blip r:embed="rId4" cstate="print"/>
          <a:stretch>
            <a:fillRect/>
          </a:stretch>
        </p:blipFill>
        <p:spPr>
          <a:xfrm>
            <a:off x="580256" y="5284398"/>
            <a:ext cx="4495800" cy="833406"/>
          </a:xfrm>
          <a:prstGeom prst="rect">
            <a:avLst/>
          </a:prstGeom>
        </p:spPr>
      </p:pic>
      <p:sp>
        <p:nvSpPr>
          <p:cNvPr id="23" name="Rounded Rectangle 37"/>
          <p:cNvSpPr/>
          <p:nvPr/>
        </p:nvSpPr>
        <p:spPr bwMode="invGray">
          <a:xfrm>
            <a:off x="245534" y="1752600"/>
            <a:ext cx="5376804" cy="1281816"/>
          </a:xfrm>
          <a:prstGeom prst="roundRect">
            <a:avLst>
              <a:gd name="adj" fmla="val 11310"/>
            </a:avLst>
          </a:prstGeom>
          <a:solidFill>
            <a:srgbClr val="8B5A25"/>
          </a:solidFill>
          <a:ln>
            <a:gradFill>
              <a:gsLst>
                <a:gs pos="0">
                  <a:srgbClr val="6EE094">
                    <a:lumMod val="20000"/>
                    <a:lumOff val="80000"/>
                    <a:alpha val="0"/>
                  </a:srgbClr>
                </a:gs>
                <a:gs pos="50000">
                  <a:srgbClr val="6EE094">
                    <a:lumMod val="40000"/>
                    <a:lumOff val="60000"/>
                    <a:alpha val="52000"/>
                  </a:srgbClr>
                </a:gs>
                <a:gs pos="100000">
                  <a:srgbClr val="6EE094">
                    <a:lumMod val="20000"/>
                    <a:lumOff val="80000"/>
                  </a:srgbClr>
                </a:gs>
              </a:gsLst>
              <a:lin ang="16200000" scaled="0"/>
            </a:grad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contourClr>
              <a:srgbClr val="0099FF">
                <a:satMod val="300000"/>
              </a:srgbClr>
            </a:contourClr>
          </a:sp3d>
        </p:spPr>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USER EXPERIENCE</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pic>
        <p:nvPicPr>
          <p:cNvPr id="25" name="Picture 3" descr="C:\Users\pavc\Desktop\ShrPt10_h_rgb_r.png"/>
          <p:cNvPicPr>
            <a:picLocks noChangeAspect="1" noChangeArrowheads="1"/>
          </p:cNvPicPr>
          <p:nvPr/>
        </p:nvPicPr>
        <p:blipFill>
          <a:blip r:embed="rId5" cstate="print"/>
          <a:srcRect/>
          <a:stretch>
            <a:fillRect/>
          </a:stretch>
        </p:blipFill>
        <p:spPr bwMode="auto">
          <a:xfrm>
            <a:off x="615628" y="3573774"/>
            <a:ext cx="4316412" cy="863082"/>
          </a:xfrm>
          <a:prstGeom prst="rect">
            <a:avLst/>
          </a:prstGeom>
          <a:noFill/>
        </p:spPr>
      </p:pic>
      <p:pic>
        <p:nvPicPr>
          <p:cNvPr id="26" name="Picture 4" descr="C:\Users\pavc\Desktop\Ofc-Pro2010_rgb_r.png"/>
          <p:cNvPicPr>
            <a:picLocks noChangeAspect="1" noChangeArrowheads="1"/>
          </p:cNvPicPr>
          <p:nvPr/>
        </p:nvPicPr>
        <p:blipFill>
          <a:blip r:embed="rId6" cstate="print"/>
          <a:srcRect/>
          <a:stretch>
            <a:fillRect/>
          </a:stretch>
        </p:blipFill>
        <p:spPr bwMode="auto">
          <a:xfrm>
            <a:off x="683568" y="1974921"/>
            <a:ext cx="3423558" cy="914398"/>
          </a:xfrm>
          <a:prstGeom prst="rect">
            <a:avLst/>
          </a:prstGeom>
          <a:noFill/>
        </p:spPr>
      </p:pic>
      <p:sp>
        <p:nvSpPr>
          <p:cNvPr id="12" name="Title 14"/>
          <p:cNvSpPr>
            <a:spLocks noGrp="1"/>
          </p:cNvSpPr>
          <p:nvPr>
            <p:ph type="title"/>
          </p:nvPr>
        </p:nvSpPr>
        <p:spPr/>
        <p:txBody>
          <a:bodyPr/>
          <a:lstStyle/>
          <a:p>
            <a:r>
              <a:rPr lang="ru-RU" sz="4000" dirty="0" smtClean="0">
                <a:latin typeface="Arial" pitchFamily="34" charset="0"/>
                <a:cs typeface="Arial" pitchFamily="34" charset="0"/>
              </a:rPr>
              <a:t>Состав решений </a:t>
            </a:r>
            <a:r>
              <a:rPr lang="en-US" sz="4000" dirty="0" smtClean="0">
                <a:latin typeface="Arial" pitchFamily="34" charset="0"/>
                <a:cs typeface="Arial" pitchFamily="34" charset="0"/>
              </a:rPr>
              <a:t>Microsoft BI</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4090588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050677" y="1533629"/>
            <a:ext cx="3093323" cy="3074688"/>
          </a:xfrm>
          <a:prstGeom prst="rect">
            <a:avLst/>
          </a:prstGeom>
          <a:noFill/>
        </p:spPr>
        <p:txBody>
          <a:bodyPr wrap="square" lIns="0" tIns="0" rIns="0" bIns="0" rtlCol="0">
            <a:spAutoFit/>
          </a:bodyPr>
          <a:lstStyle/>
          <a:p>
            <a:pPr algn="l" defTabSz="914363" rtl="0">
              <a:lnSpc>
                <a:spcPct val="90000"/>
              </a:lnSpc>
              <a:spcBef>
                <a:spcPct val="20000"/>
              </a:spcBef>
            </a:pPr>
            <a:r>
              <a:rPr lang="ru-RU" sz="2000" dirty="0" smtClean="0">
                <a:solidFill>
                  <a:sysClr val="windowText" lastClr="000000"/>
                </a:solidFill>
                <a:latin typeface="Arial" pitchFamily="34" charset="0"/>
                <a:cs typeface="Arial" pitchFamily="34" charset="0"/>
              </a:rPr>
              <a:t>Предоставление через знакомый интерфейс</a:t>
            </a:r>
            <a:endParaRPr lang="en-US" sz="2000" kern="1200" dirty="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dirty="0" smtClean="0">
                <a:solidFill>
                  <a:sysClr val="windowText" lastClr="000000"/>
                </a:solidFill>
                <a:latin typeface="Arial" pitchFamily="34" charset="0"/>
                <a:cs typeface="Arial" pitchFamily="34" charset="0"/>
              </a:rPr>
              <a:t>Самостоятельный доступ к информации</a:t>
            </a:r>
            <a:endParaRPr lang="en-US" dirty="0" smtClean="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dirty="0" smtClean="0">
                <a:solidFill>
                  <a:sysClr val="windowText" lastClr="000000"/>
                </a:solidFill>
                <a:latin typeface="Arial" pitchFamily="34" charset="0"/>
                <a:cs typeface="Arial" pitchFamily="34" charset="0"/>
              </a:rPr>
              <a:t>Исследование и анализ данных</a:t>
            </a:r>
            <a:endParaRPr lang="en-US" kern="1200" dirty="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dirty="0" smtClean="0">
                <a:solidFill>
                  <a:sysClr val="windowText" lastClr="000000"/>
                </a:solidFill>
                <a:latin typeface="Arial" pitchFamily="34" charset="0"/>
                <a:cs typeface="Arial" pitchFamily="34" charset="0"/>
              </a:rPr>
              <a:t>Интеллектуальный анализ данных</a:t>
            </a:r>
            <a:endParaRPr lang="en-US" dirty="0" smtClean="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dirty="0" smtClean="0">
                <a:solidFill>
                  <a:sysClr val="windowText" lastClr="000000"/>
                </a:solidFill>
                <a:latin typeface="Arial" pitchFamily="34" charset="0"/>
                <a:cs typeface="Arial" pitchFamily="34" charset="0"/>
              </a:rPr>
              <a:t>Визуализация данных</a:t>
            </a:r>
            <a:endParaRPr lang="en-US" dirty="0" smtClean="0">
              <a:solidFill>
                <a:sysClr val="windowText" lastClr="000000"/>
              </a:solidFill>
              <a:latin typeface="Arial" pitchFamily="34" charset="0"/>
              <a:cs typeface="Arial" pitchFamily="34" charset="0"/>
            </a:endParaRPr>
          </a:p>
          <a:p>
            <a:pPr marL="280988" indent="-280988" algn="l" defTabSz="914363" rtl="0">
              <a:lnSpc>
                <a:spcPct val="90000"/>
              </a:lnSpc>
              <a:spcBef>
                <a:spcPct val="20000"/>
              </a:spcBef>
              <a:buFontTx/>
              <a:buBlip>
                <a:blip r:embed="rId3"/>
              </a:buBlip>
            </a:pPr>
            <a:r>
              <a:rPr lang="ru-RU" dirty="0" smtClean="0">
                <a:solidFill>
                  <a:sysClr val="windowText" lastClr="000000"/>
                </a:solidFill>
                <a:latin typeface="Arial" pitchFamily="34" charset="0"/>
                <a:cs typeface="Arial" pitchFamily="34" charset="0"/>
              </a:rPr>
              <a:t>Контекстная визуализация</a:t>
            </a:r>
            <a:endParaRPr lang="en-US" dirty="0" smtClean="0">
              <a:solidFill>
                <a:sysClr val="windowText" lastClr="000000"/>
              </a:solidFill>
              <a:latin typeface="Arial" pitchFamily="34" charset="0"/>
              <a:cs typeface="Arial" pitchFamily="34" charset="0"/>
            </a:endParaRPr>
          </a:p>
        </p:txBody>
      </p:sp>
      <p:sp>
        <p:nvSpPr>
          <p:cNvPr id="23" name="Freeform 2"/>
          <p:cNvSpPr>
            <a:spLocks/>
          </p:cNvSpPr>
          <p:nvPr/>
        </p:nvSpPr>
        <p:spPr bwMode="auto">
          <a:xfrm>
            <a:off x="5634614" y="1524000"/>
            <a:ext cx="314011" cy="1372141"/>
          </a:xfrm>
          <a:custGeom>
            <a:avLst/>
            <a:gdLst/>
            <a:ahLst/>
            <a:cxnLst>
              <a:cxn ang="0">
                <a:pos x="0" y="2114550"/>
              </a:cxn>
              <a:cxn ang="0">
                <a:pos x="1600200" y="2114550"/>
              </a:cxn>
              <a:cxn ang="0">
                <a:pos x="1600200" y="0"/>
              </a:cxn>
            </a:cxnLst>
            <a:rect l="0" t="0" r="r" b="b"/>
            <a:pathLst>
              <a:path w="1600200" h="2114550">
                <a:moveTo>
                  <a:pt x="0" y="2114550"/>
                </a:moveTo>
                <a:lnTo>
                  <a:pt x="1600200" y="2114550"/>
                </a:lnTo>
                <a:lnTo>
                  <a:pt x="1600200" y="0"/>
                </a:lnTo>
              </a:path>
            </a:pathLst>
          </a:custGeom>
          <a:noFill/>
          <a:ln w="19050" cap="flat" cmpd="sng">
            <a:solidFill>
              <a:schemeClr val="tx1"/>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itchFamily="34" charset="0"/>
              <a:cs typeface="Arial" pitchFamily="34" charset="0"/>
            </a:endParaRPr>
          </a:p>
        </p:txBody>
      </p:sp>
      <p:sp>
        <p:nvSpPr>
          <p:cNvPr id="18" name="Rounded Rectangle 31"/>
          <p:cNvSpPr/>
          <p:nvPr/>
        </p:nvSpPr>
        <p:spPr bwMode="invGray">
          <a:xfrm>
            <a:off x="245534" y="3276600"/>
            <a:ext cx="5376804" cy="1281816"/>
          </a:xfrm>
          <a:prstGeom prst="roundRect">
            <a:avLst>
              <a:gd name="adj" fmla="val 11310"/>
            </a:avLst>
          </a:prstGeom>
          <a:solidFill>
            <a:srgbClr val="267E28"/>
          </a:solidFill>
          <a:ln>
            <a:gradFill>
              <a:gsLst>
                <a:gs pos="0">
                  <a:srgbClr val="6EE094">
                    <a:lumMod val="20000"/>
                    <a:lumOff val="80000"/>
                    <a:alpha val="0"/>
                  </a:srgbClr>
                </a:gs>
                <a:gs pos="50000">
                  <a:srgbClr val="6EE094">
                    <a:lumMod val="40000"/>
                    <a:lumOff val="60000"/>
                    <a:alpha val="52000"/>
                  </a:srgbClr>
                </a:gs>
                <a:gs pos="100000">
                  <a:srgbClr val="6EE094">
                    <a:lumMod val="20000"/>
                    <a:lumOff val="80000"/>
                  </a:srgbClr>
                </a:gs>
              </a:gsLst>
              <a:lin ang="16200000" scaled="0"/>
            </a:grad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contourClr>
              <a:srgbClr val="0099FF">
                <a:satMod val="300000"/>
              </a:srgbClr>
            </a:contourClr>
          </a:sp3d>
        </p:spPr>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COLLABORATION PLATFORM</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9" name="Round Same Side Corner Rectangle 32"/>
          <p:cNvSpPr/>
          <p:nvPr/>
        </p:nvSpPr>
        <p:spPr bwMode="invGray">
          <a:xfrm>
            <a:off x="245534" y="4800600"/>
            <a:ext cx="5379142" cy="1524000"/>
          </a:xfrm>
          <a:prstGeom prst="round2SameRect">
            <a:avLst>
              <a:gd name="adj1" fmla="val 3680"/>
              <a:gd name="adj2" fmla="val 25222"/>
            </a:avLst>
          </a:prstGeom>
          <a:solidFill>
            <a:srgbClr val="2B567D"/>
          </a:solidFill>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DATA</a:t>
            </a:r>
            <a:r>
              <a:rPr kumimoji="0" lang="en-US" sz="1400" b="0" i="0" u="none" strike="noStrike" kern="0" cap="none" spc="0" normalizeH="0" noProof="0" dirty="0" smtClean="0">
                <a:ln>
                  <a:noFill/>
                </a:ln>
                <a:solidFill>
                  <a:srgbClr val="FFFFFF"/>
                </a:solidFill>
                <a:effectLst/>
                <a:uLnTx/>
                <a:uFillTx/>
                <a:latin typeface="Arial" pitchFamily="34" charset="0"/>
                <a:cs typeface="Arial" pitchFamily="34" charset="0"/>
              </a:rPr>
              <a:t> INFRASTRUCTURE &amp; </a:t>
            </a:r>
          </a:p>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INTELLIGENCE</a:t>
            </a:r>
            <a:r>
              <a:rPr kumimoji="0" lang="en-US" sz="1400" b="0" i="0" u="none" strike="noStrike" kern="0" cap="none" spc="0" normalizeH="0" noProof="0" dirty="0" smtClean="0">
                <a:ln>
                  <a:noFill/>
                </a:ln>
                <a:solidFill>
                  <a:srgbClr val="FFFFFF"/>
                </a:solidFill>
                <a:effectLst/>
                <a:uLnTx/>
                <a:uFillTx/>
                <a:latin typeface="Arial" pitchFamily="34" charset="0"/>
                <a:cs typeface="Arial" pitchFamily="34" charset="0"/>
              </a:rPr>
              <a:t> </a:t>
            </a: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PLATFORM</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pic>
        <p:nvPicPr>
          <p:cNvPr id="20" name="Picture 33" descr="SQL08r2_h_rgb_r.png"/>
          <p:cNvPicPr>
            <a:picLocks noChangeAspect="1"/>
          </p:cNvPicPr>
          <p:nvPr/>
        </p:nvPicPr>
        <p:blipFill>
          <a:blip r:embed="rId4" cstate="print"/>
          <a:stretch>
            <a:fillRect/>
          </a:stretch>
        </p:blipFill>
        <p:spPr>
          <a:xfrm>
            <a:off x="580256" y="5284398"/>
            <a:ext cx="4495800" cy="833406"/>
          </a:xfrm>
          <a:prstGeom prst="rect">
            <a:avLst/>
          </a:prstGeom>
        </p:spPr>
      </p:pic>
      <p:sp>
        <p:nvSpPr>
          <p:cNvPr id="21" name="Rounded Rectangle 37"/>
          <p:cNvSpPr/>
          <p:nvPr/>
        </p:nvSpPr>
        <p:spPr bwMode="invGray">
          <a:xfrm>
            <a:off x="245534" y="1752600"/>
            <a:ext cx="5376804" cy="1281816"/>
          </a:xfrm>
          <a:prstGeom prst="roundRect">
            <a:avLst>
              <a:gd name="adj" fmla="val 11310"/>
            </a:avLst>
          </a:prstGeom>
          <a:solidFill>
            <a:srgbClr val="8B5A25"/>
          </a:solidFill>
          <a:ln>
            <a:gradFill>
              <a:gsLst>
                <a:gs pos="0">
                  <a:srgbClr val="6EE094">
                    <a:lumMod val="20000"/>
                    <a:lumOff val="80000"/>
                    <a:alpha val="0"/>
                  </a:srgbClr>
                </a:gs>
                <a:gs pos="50000">
                  <a:srgbClr val="6EE094">
                    <a:lumMod val="40000"/>
                    <a:lumOff val="60000"/>
                    <a:alpha val="52000"/>
                  </a:srgbClr>
                </a:gs>
                <a:gs pos="100000">
                  <a:srgbClr val="6EE094">
                    <a:lumMod val="20000"/>
                    <a:lumOff val="80000"/>
                  </a:srgbClr>
                </a:gs>
              </a:gsLst>
              <a:lin ang="16200000" scaled="0"/>
            </a:gradFill>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contourClr>
              <a:srgbClr val="0099FF">
                <a:satMod val="300000"/>
              </a:srgbClr>
            </a:contourClr>
          </a:sp3d>
        </p:spPr>
        <p:txBody>
          <a:bodyPr vert="horz" wrap="square" lIns="91436" tIns="45718" rIns="91436" bIns="45718" numCol="1" rtlCol="0" anchor="t" anchorCtr="0" compatLnSpc="1">
            <a:prstTxWarp prst="textNoShape">
              <a:avLst/>
            </a:prstTxWarp>
          </a:bodyPr>
          <a:lstStyle/>
          <a:p>
            <a:pPr marL="0" marR="0" lvl="0" indent="0" algn="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itchFamily="34" charset="0"/>
                <a:cs typeface="Arial" pitchFamily="34" charset="0"/>
              </a:rPr>
              <a:t>BUSINESS USER EXPERIENCE</a:t>
            </a:r>
            <a:endParaRPr kumimoji="0" lang="en-US" sz="1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pic>
        <p:nvPicPr>
          <p:cNvPr id="24" name="Picture 3" descr="C:\Users\pavc\Desktop\ShrPt10_h_rgb_r.png"/>
          <p:cNvPicPr>
            <a:picLocks noChangeAspect="1" noChangeArrowheads="1"/>
          </p:cNvPicPr>
          <p:nvPr/>
        </p:nvPicPr>
        <p:blipFill>
          <a:blip r:embed="rId5" cstate="print"/>
          <a:srcRect/>
          <a:stretch>
            <a:fillRect/>
          </a:stretch>
        </p:blipFill>
        <p:spPr bwMode="auto">
          <a:xfrm>
            <a:off x="615628" y="3573774"/>
            <a:ext cx="4316412" cy="863082"/>
          </a:xfrm>
          <a:prstGeom prst="rect">
            <a:avLst/>
          </a:prstGeom>
          <a:noFill/>
        </p:spPr>
      </p:pic>
      <p:pic>
        <p:nvPicPr>
          <p:cNvPr id="25" name="Picture 4" descr="C:\Users\pavc\Desktop\Ofc-Pro2010_rgb_r.png"/>
          <p:cNvPicPr>
            <a:picLocks noChangeAspect="1" noChangeArrowheads="1"/>
          </p:cNvPicPr>
          <p:nvPr/>
        </p:nvPicPr>
        <p:blipFill>
          <a:blip r:embed="rId6" cstate="print"/>
          <a:srcRect/>
          <a:stretch>
            <a:fillRect/>
          </a:stretch>
        </p:blipFill>
        <p:spPr bwMode="auto">
          <a:xfrm>
            <a:off x="683568" y="1974921"/>
            <a:ext cx="3423558" cy="914398"/>
          </a:xfrm>
          <a:prstGeom prst="rect">
            <a:avLst/>
          </a:prstGeom>
          <a:noFill/>
        </p:spPr>
      </p:pic>
      <p:sp>
        <p:nvSpPr>
          <p:cNvPr id="12" name="Title 14"/>
          <p:cNvSpPr>
            <a:spLocks noGrp="1"/>
          </p:cNvSpPr>
          <p:nvPr>
            <p:ph type="title"/>
          </p:nvPr>
        </p:nvSpPr>
        <p:spPr/>
        <p:txBody>
          <a:bodyPr/>
          <a:lstStyle/>
          <a:p>
            <a:r>
              <a:rPr lang="ru-RU" sz="4000" dirty="0" smtClean="0">
                <a:latin typeface="Arial" pitchFamily="34" charset="0"/>
                <a:cs typeface="Arial" pitchFamily="34" charset="0"/>
              </a:rPr>
              <a:t>Состав решений </a:t>
            </a:r>
            <a:r>
              <a:rPr lang="en-US" sz="4000" dirty="0" smtClean="0">
                <a:latin typeface="Arial" pitchFamily="34" charset="0"/>
                <a:cs typeface="Arial" pitchFamily="34" charset="0"/>
              </a:rPr>
              <a:t>Microsoft BI</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974009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66438"/>
          </a:xfrm>
        </p:spPr>
        <p:txBody>
          <a:bodyPr>
            <a:noAutofit/>
          </a:bodyPr>
          <a:lstStyle/>
          <a:p>
            <a:r>
              <a:rPr lang="en-US" sz="2600" dirty="0" smtClean="0"/>
              <a:t>Customer Attrition – </a:t>
            </a:r>
            <a:r>
              <a:rPr lang="ru-RU" sz="2600" dirty="0" smtClean="0"/>
              <a:t>цели</a:t>
            </a:r>
          </a:p>
        </p:txBody>
      </p:sp>
      <p:sp>
        <p:nvSpPr>
          <p:cNvPr id="8" name="TextBox 7"/>
          <p:cNvSpPr txBox="1"/>
          <p:nvPr/>
        </p:nvSpPr>
        <p:spPr>
          <a:xfrm>
            <a:off x="436940" y="1412776"/>
            <a:ext cx="8455540" cy="5112568"/>
          </a:xfrm>
          <a:prstGeom prst="rect">
            <a:avLst/>
          </a:prstGeom>
        </p:spPr>
        <p:txBody>
          <a:bodyPr vert="horz" wrap="square" lIns="91440" tIns="45720" rIns="91440" bIns="45720" rtlCol="0">
            <a:noAutofit/>
          </a:bodyPr>
          <a:lstStyle/>
          <a:p>
            <a:pPr marL="342900" indent="-342900">
              <a:buClr>
                <a:srgbClr val="A2C816"/>
              </a:buClr>
              <a:buFont typeface="Wingdings" pitchFamily="2" charset="2"/>
              <a:buChar char="q"/>
            </a:pPr>
            <a:r>
              <a:rPr lang="ru-RU" sz="2400" dirty="0" smtClean="0">
                <a:solidFill>
                  <a:prstClr val="black"/>
                </a:solidFill>
              </a:rPr>
              <a:t>Сохранение клиентов дешевле приобретения новых.</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ru-RU" sz="2400" dirty="0" smtClean="0">
                <a:solidFill>
                  <a:prstClr val="black"/>
                </a:solidFill>
              </a:rPr>
              <a:t>Новые клиенты – рискованные, склонны к смене поставщика, выгодные старые клиенты – лояльные, проверенные.</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ru-RU" sz="2400" dirty="0" smtClean="0">
                <a:solidFill>
                  <a:prstClr val="black"/>
                </a:solidFill>
              </a:rPr>
              <a:t>Выборочно сохранять выгодных клиентов актуально в условиях насыщенных рынков, когда каждый новый клиент – переманенный от конкурента.</a:t>
            </a:r>
          </a:p>
          <a:p>
            <a:pPr marL="342900" indent="-342900">
              <a:buClr>
                <a:srgbClr val="A2C816"/>
              </a:buClr>
              <a:buFont typeface="Wingdings" pitchFamily="2" charset="2"/>
              <a:buChar char="q"/>
            </a:pPr>
            <a:endParaRPr lang="ru-RU" sz="2400" dirty="0">
              <a:solidFill>
                <a:prstClr val="black"/>
              </a:solidFill>
            </a:endParaRPr>
          </a:p>
          <a:p>
            <a:pPr marL="342900" indent="-342900">
              <a:buClr>
                <a:srgbClr val="A2C816"/>
              </a:buClr>
              <a:buFont typeface="Wingdings" pitchFamily="2" charset="2"/>
              <a:buChar char="q"/>
            </a:pPr>
            <a:r>
              <a:rPr lang="ru-RU" sz="2400" dirty="0" smtClean="0">
                <a:solidFill>
                  <a:prstClr val="black"/>
                </a:solidFill>
              </a:rPr>
              <a:t>Повышение прогнозируемости и стабильности поступлений.</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66438"/>
          </a:xfrm>
        </p:spPr>
        <p:txBody>
          <a:bodyPr>
            <a:noAutofit/>
          </a:bodyPr>
          <a:lstStyle/>
          <a:p>
            <a:r>
              <a:rPr lang="en-US" sz="2400" dirty="0" smtClean="0"/>
              <a:t>Customer Attrition - </a:t>
            </a:r>
            <a:r>
              <a:rPr lang="ru-RU" sz="2400" dirty="0" smtClean="0"/>
              <a:t>анализируемые факторы</a:t>
            </a:r>
          </a:p>
        </p:txBody>
      </p:sp>
      <p:sp>
        <p:nvSpPr>
          <p:cNvPr id="8" name="TextBox 7"/>
          <p:cNvSpPr txBox="1"/>
          <p:nvPr/>
        </p:nvSpPr>
        <p:spPr>
          <a:xfrm>
            <a:off x="436940" y="1412776"/>
            <a:ext cx="8455540" cy="5112568"/>
          </a:xfrm>
          <a:prstGeom prst="rect">
            <a:avLst/>
          </a:prstGeom>
        </p:spPr>
        <p:txBody>
          <a:bodyPr vert="horz" wrap="square" lIns="91440" tIns="45720" rIns="91440" bIns="45720" rtlCol="0">
            <a:noAutofit/>
          </a:bodyPr>
          <a:lstStyle/>
          <a:p>
            <a:pPr marL="342900" indent="-342900">
              <a:buClr>
                <a:srgbClr val="A2C816"/>
              </a:buClr>
              <a:buFont typeface="Wingdings" pitchFamily="2" charset="2"/>
              <a:buChar char="q"/>
            </a:pPr>
            <a:r>
              <a:rPr lang="ru-RU" sz="2400" dirty="0" smtClean="0">
                <a:solidFill>
                  <a:prstClr val="black"/>
                </a:solidFill>
              </a:rPr>
              <a:t>Демографические данные</a:t>
            </a:r>
          </a:p>
          <a:p>
            <a:pPr marL="800100" lvl="1" indent="-342900">
              <a:buClr>
                <a:srgbClr val="A2C816"/>
              </a:buClr>
              <a:buFont typeface="Wingdings" pitchFamily="2" charset="2"/>
              <a:buChar char="v"/>
            </a:pPr>
            <a:r>
              <a:rPr lang="ru-RU" sz="2400" dirty="0">
                <a:solidFill>
                  <a:prstClr val="black"/>
                </a:solidFill>
              </a:rPr>
              <a:t>Пол </a:t>
            </a:r>
          </a:p>
          <a:p>
            <a:pPr marL="800100" lvl="1" indent="-342900">
              <a:buClr>
                <a:srgbClr val="A2C816"/>
              </a:buClr>
              <a:buFont typeface="Wingdings" pitchFamily="2" charset="2"/>
              <a:buChar char="v"/>
            </a:pPr>
            <a:r>
              <a:rPr lang="ru-RU" sz="2400" dirty="0">
                <a:solidFill>
                  <a:prstClr val="black"/>
                </a:solidFill>
              </a:rPr>
              <a:t>Возраст</a:t>
            </a:r>
          </a:p>
          <a:p>
            <a:pPr marL="800100" lvl="1" indent="-342900">
              <a:buClr>
                <a:srgbClr val="A2C816"/>
              </a:buClr>
              <a:buFont typeface="Wingdings" pitchFamily="2" charset="2"/>
              <a:buChar char="v"/>
            </a:pPr>
            <a:r>
              <a:rPr lang="ru-RU" sz="2400" dirty="0" smtClean="0">
                <a:solidFill>
                  <a:prstClr val="black"/>
                </a:solidFill>
              </a:rPr>
              <a:t>Доход</a:t>
            </a:r>
          </a:p>
          <a:p>
            <a:pPr marL="800100" lvl="1" indent="-342900">
              <a:buClr>
                <a:srgbClr val="A2C816"/>
              </a:buClr>
              <a:buFont typeface="Wingdings" pitchFamily="2" charset="2"/>
              <a:buChar char="v"/>
            </a:pPr>
            <a:r>
              <a:rPr lang="ru-RU" sz="2400" dirty="0" smtClean="0">
                <a:solidFill>
                  <a:prstClr val="black"/>
                </a:solidFill>
              </a:rPr>
              <a:t>…</a:t>
            </a:r>
          </a:p>
          <a:p>
            <a:pPr marL="342900" indent="-342900">
              <a:buClr>
                <a:srgbClr val="A2C816"/>
              </a:buClr>
              <a:buFont typeface="Wingdings" pitchFamily="2" charset="2"/>
              <a:buChar char="q"/>
            </a:pPr>
            <a:r>
              <a:rPr lang="ru-RU" sz="2400" dirty="0" smtClean="0">
                <a:solidFill>
                  <a:prstClr val="black"/>
                </a:solidFill>
              </a:rPr>
              <a:t>Поведение</a:t>
            </a:r>
          </a:p>
          <a:p>
            <a:pPr marL="914400" lvl="1" indent="-457200">
              <a:buClr>
                <a:srgbClr val="A2C816"/>
              </a:buClr>
              <a:buFont typeface="Wingdings" pitchFamily="2" charset="2"/>
              <a:buChar char="v"/>
            </a:pPr>
            <a:r>
              <a:rPr lang="ru-RU" sz="2400" dirty="0" smtClean="0">
                <a:solidFill>
                  <a:prstClr val="black"/>
                </a:solidFill>
              </a:rPr>
              <a:t>Приобретаемые услуги</a:t>
            </a:r>
          </a:p>
          <a:p>
            <a:pPr marL="914400" lvl="1" indent="-457200">
              <a:buClr>
                <a:srgbClr val="A2C816"/>
              </a:buClr>
              <a:buFont typeface="Wingdings" pitchFamily="2" charset="2"/>
              <a:buChar char="v"/>
            </a:pPr>
            <a:r>
              <a:rPr lang="ru-RU" sz="2400" dirty="0" smtClean="0">
                <a:solidFill>
                  <a:prstClr val="black"/>
                </a:solidFill>
              </a:rPr>
              <a:t>Прибыльность, динамика прибыльности, </a:t>
            </a:r>
            <a:endParaRPr lang="en-US" sz="2400" dirty="0" smtClean="0">
              <a:solidFill>
                <a:prstClr val="black"/>
              </a:solidFill>
            </a:endParaRPr>
          </a:p>
          <a:p>
            <a:pPr marL="914400" lvl="1" indent="-457200">
              <a:buClr>
                <a:srgbClr val="A2C816"/>
              </a:buClr>
              <a:buFont typeface="Wingdings" pitchFamily="2" charset="2"/>
              <a:buChar char="v"/>
            </a:pPr>
            <a:r>
              <a:rPr lang="ru-RU" sz="2400" dirty="0" smtClean="0">
                <a:solidFill>
                  <a:prstClr val="black"/>
                </a:solidFill>
              </a:rPr>
              <a:t>Число обращений в </a:t>
            </a:r>
            <a:r>
              <a:rPr lang="ru-RU" sz="2400" dirty="0" err="1" smtClean="0">
                <a:solidFill>
                  <a:prstClr val="black"/>
                </a:solidFill>
              </a:rPr>
              <a:t>колл</a:t>
            </a:r>
            <a:r>
              <a:rPr lang="ru-RU" sz="2400" dirty="0" smtClean="0">
                <a:solidFill>
                  <a:prstClr val="black"/>
                </a:solidFill>
              </a:rPr>
              <a:t>-центр, тип проблем</a:t>
            </a:r>
          </a:p>
          <a:p>
            <a:pPr marL="914400" lvl="1" indent="-457200">
              <a:buClr>
                <a:srgbClr val="A2C816"/>
              </a:buClr>
              <a:buFont typeface="Wingdings" pitchFamily="2" charset="2"/>
              <a:buChar char="v"/>
            </a:pPr>
            <a:r>
              <a:rPr lang="en-US" sz="2400" dirty="0" smtClean="0">
                <a:solidFill>
                  <a:prstClr val="black"/>
                </a:solidFill>
              </a:rPr>
              <a:t>RFM, ABC, XYZ,</a:t>
            </a:r>
            <a:r>
              <a:rPr lang="ru-RU" sz="2400" dirty="0" smtClean="0">
                <a:solidFill>
                  <a:prstClr val="black"/>
                </a:solidFill>
              </a:rPr>
              <a:t>…</a:t>
            </a:r>
          </a:p>
          <a:p>
            <a:pPr marL="457200" indent="-457200">
              <a:buClr>
                <a:srgbClr val="A2C816"/>
              </a:buClr>
              <a:buFont typeface="Wingdings" pitchFamily="2" charset="2"/>
              <a:buChar char="q"/>
            </a:pPr>
            <a:r>
              <a:rPr lang="ru-RU" sz="2400" dirty="0" smtClean="0">
                <a:solidFill>
                  <a:prstClr val="black"/>
                </a:solidFill>
              </a:rPr>
              <a:t>Макроэкономические показатели</a:t>
            </a:r>
          </a:p>
          <a:p>
            <a:pPr marL="914400" lvl="1" indent="-457200">
              <a:buClr>
                <a:srgbClr val="A2C816"/>
              </a:buClr>
              <a:buFont typeface="Wingdings" pitchFamily="2" charset="2"/>
              <a:buChar char="v"/>
            </a:pPr>
            <a:r>
              <a:rPr lang="ru-RU" sz="2400" dirty="0" smtClean="0">
                <a:solidFill>
                  <a:prstClr val="black"/>
                </a:solidFill>
              </a:rPr>
              <a:t>Состояние, экономики, отрасли</a:t>
            </a:r>
          </a:p>
          <a:p>
            <a:pPr marL="914400" lvl="1" indent="-457200">
              <a:buClr>
                <a:srgbClr val="A2C816"/>
              </a:buClr>
              <a:buFont typeface="Wingdings" pitchFamily="2" charset="2"/>
              <a:buChar char="v"/>
            </a:pPr>
            <a:r>
              <a:rPr lang="ru-RU" sz="2400" dirty="0" smtClean="0">
                <a:solidFill>
                  <a:prstClr val="black"/>
                </a:solidFill>
              </a:rPr>
              <a:t>…</a:t>
            </a:r>
          </a:p>
        </p:txBody>
      </p:sp>
    </p:spTree>
    <p:extLst>
      <p:ext uri="{BB962C8B-B14F-4D97-AF65-F5344CB8AC3E}">
        <p14:creationId xmlns:p14="http://schemas.microsoft.com/office/powerpoint/2010/main" val="1197290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66438"/>
          </a:xfrm>
        </p:spPr>
        <p:txBody>
          <a:bodyPr>
            <a:noAutofit/>
          </a:bodyPr>
          <a:lstStyle/>
          <a:p>
            <a:r>
              <a:rPr lang="en-US" sz="2400" dirty="0" smtClean="0"/>
              <a:t>Customer Attrition - </a:t>
            </a:r>
            <a:r>
              <a:rPr lang="ru-RU" sz="2400" dirty="0" smtClean="0"/>
              <a:t>анализируемые факторы</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88924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240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766438"/>
          </a:xfrm>
        </p:spPr>
        <p:txBody>
          <a:bodyPr>
            <a:noAutofit/>
          </a:bodyPr>
          <a:lstStyle/>
          <a:p>
            <a:r>
              <a:rPr lang="en-US" sz="2200" dirty="0" smtClean="0"/>
              <a:t>Customer Attrition – </a:t>
            </a:r>
            <a:r>
              <a:rPr lang="ru-RU" sz="2200" dirty="0" smtClean="0"/>
              <a:t>поведенческие характеристики</a:t>
            </a:r>
          </a:p>
        </p:txBody>
      </p:sp>
      <p:sp>
        <p:nvSpPr>
          <p:cNvPr id="8" name="TextBox 7"/>
          <p:cNvSpPr txBox="1"/>
          <p:nvPr/>
        </p:nvSpPr>
        <p:spPr>
          <a:xfrm>
            <a:off x="436940" y="1412776"/>
            <a:ext cx="8455540" cy="5112568"/>
          </a:xfrm>
          <a:prstGeom prst="rect">
            <a:avLst/>
          </a:prstGeom>
        </p:spPr>
        <p:txBody>
          <a:bodyPr vert="horz" wrap="square" lIns="91440" tIns="45720" rIns="91440" bIns="45720" rtlCol="0">
            <a:noAutofit/>
          </a:bodyPr>
          <a:lstStyle/>
          <a:p>
            <a:pPr marL="342900" indent="-342900">
              <a:buClr>
                <a:srgbClr val="A2C816"/>
              </a:buClr>
              <a:buFont typeface="Wingdings" pitchFamily="2" charset="2"/>
              <a:buChar char="q"/>
            </a:pPr>
            <a:r>
              <a:rPr lang="ru-RU" sz="2400" dirty="0" smtClean="0">
                <a:solidFill>
                  <a:prstClr val="black"/>
                </a:solidFill>
              </a:rPr>
              <a:t>Обладание конкретным продуктом (да</a:t>
            </a:r>
            <a:r>
              <a:rPr lang="en-US" sz="2400" dirty="0" smtClean="0">
                <a:solidFill>
                  <a:prstClr val="black"/>
                </a:solidFill>
              </a:rPr>
              <a:t>/</a:t>
            </a:r>
            <a:r>
              <a:rPr lang="ru-RU" sz="2400" dirty="0" smtClean="0">
                <a:solidFill>
                  <a:prstClr val="black"/>
                </a:solidFill>
              </a:rPr>
              <a:t>нет)</a:t>
            </a:r>
          </a:p>
          <a:p>
            <a:pPr marL="342900" indent="-342900">
              <a:buClr>
                <a:srgbClr val="A2C816"/>
              </a:buClr>
              <a:buFont typeface="Wingdings" pitchFamily="2" charset="2"/>
              <a:buChar char="q"/>
            </a:pPr>
            <a:r>
              <a:rPr lang="ru-RU" sz="2400" dirty="0" smtClean="0">
                <a:solidFill>
                  <a:prstClr val="black"/>
                </a:solidFill>
              </a:rPr>
              <a:t>Общее число банковских продуктов (</a:t>
            </a:r>
            <a:r>
              <a:rPr lang="ru-RU" sz="2000" dirty="0" smtClean="0">
                <a:solidFill>
                  <a:prstClr val="black"/>
                </a:solidFill>
              </a:rPr>
              <a:t>новый продукт уменьшает вероятность ухода до </a:t>
            </a:r>
            <a:r>
              <a:rPr lang="en-US" sz="2000" dirty="0" smtClean="0">
                <a:solidFill>
                  <a:prstClr val="black"/>
                </a:solidFill>
              </a:rPr>
              <a:t>&lt;1%</a:t>
            </a:r>
            <a:r>
              <a:rPr lang="en-US" sz="2400" dirty="0" smtClean="0">
                <a:solidFill>
                  <a:prstClr val="black"/>
                </a:solidFill>
              </a:rPr>
              <a:t>)</a:t>
            </a:r>
            <a:endParaRPr lang="ru-RU" sz="2400" dirty="0" smtClean="0">
              <a:solidFill>
                <a:prstClr val="black"/>
              </a:solidFill>
            </a:endParaRPr>
          </a:p>
          <a:p>
            <a:pPr marL="342900" indent="-342900">
              <a:buClr>
                <a:srgbClr val="A2C816"/>
              </a:buClr>
              <a:buFont typeface="Wingdings" pitchFamily="2" charset="2"/>
              <a:buChar char="q"/>
            </a:pPr>
            <a:r>
              <a:rPr lang="ru-RU" sz="2400" dirty="0" smtClean="0">
                <a:solidFill>
                  <a:prstClr val="black"/>
                </a:solidFill>
              </a:rPr>
              <a:t>Среднее время между покупками (</a:t>
            </a:r>
            <a:r>
              <a:rPr lang="ru-RU" sz="2000" dirty="0" smtClean="0">
                <a:solidFill>
                  <a:prstClr val="black"/>
                </a:solidFill>
              </a:rPr>
              <a:t>увеличение времени ведет к повышению вероятности ухода</a:t>
            </a:r>
            <a:r>
              <a:rPr lang="ru-RU" sz="2400" dirty="0" smtClean="0">
                <a:solidFill>
                  <a:prstClr val="black"/>
                </a:solidFill>
              </a:rPr>
              <a:t>)</a:t>
            </a:r>
          </a:p>
          <a:p>
            <a:pPr marL="342900" indent="-342900">
              <a:buClr>
                <a:srgbClr val="A2C816"/>
              </a:buClr>
              <a:buFont typeface="Wingdings" pitchFamily="2" charset="2"/>
              <a:buChar char="q"/>
            </a:pPr>
            <a:r>
              <a:rPr lang="ru-RU" sz="2400" dirty="0" smtClean="0">
                <a:solidFill>
                  <a:prstClr val="black"/>
                </a:solidFill>
              </a:rPr>
              <a:t>Использование новых каналов взаимодействия с банком</a:t>
            </a:r>
            <a:r>
              <a:rPr lang="en-US" sz="2400" dirty="0" smtClean="0">
                <a:solidFill>
                  <a:prstClr val="black"/>
                </a:solidFill>
              </a:rPr>
              <a:t>: </a:t>
            </a:r>
            <a:r>
              <a:rPr lang="ru-RU" sz="2400" dirty="0" smtClean="0">
                <a:solidFill>
                  <a:prstClr val="black"/>
                </a:solidFill>
              </a:rPr>
              <a:t>интернет-банкинг, мобильный банк и т.д.</a:t>
            </a:r>
            <a:r>
              <a:rPr lang="en-US" sz="2400" dirty="0" smtClean="0">
                <a:solidFill>
                  <a:prstClr val="black"/>
                </a:solidFill>
              </a:rPr>
              <a:t> (</a:t>
            </a:r>
            <a:r>
              <a:rPr lang="ru-RU" sz="2000" dirty="0" smtClean="0">
                <a:solidFill>
                  <a:prstClr val="black"/>
                </a:solidFill>
              </a:rPr>
              <a:t>частое взаимодействие с банком уменьшает вероятность ухода</a:t>
            </a:r>
            <a:r>
              <a:rPr lang="ru-RU" sz="2400" dirty="0" smtClean="0">
                <a:solidFill>
                  <a:prstClr val="black"/>
                </a:solidFill>
              </a:rPr>
              <a:t>)</a:t>
            </a:r>
          </a:p>
          <a:p>
            <a:pPr marL="342900" indent="-342900">
              <a:buClr>
                <a:srgbClr val="A2C816"/>
              </a:buClr>
              <a:buFont typeface="Wingdings" pitchFamily="2" charset="2"/>
              <a:buChar char="q"/>
            </a:pPr>
            <a:r>
              <a:rPr lang="ru-RU" sz="2400" dirty="0" smtClean="0">
                <a:solidFill>
                  <a:prstClr val="black"/>
                </a:solidFill>
              </a:rPr>
              <a:t>Использование новых услуг: категоризация расходов, </a:t>
            </a:r>
            <a:r>
              <a:rPr lang="en-US" sz="2400" dirty="0" smtClean="0">
                <a:solidFill>
                  <a:prstClr val="black"/>
                </a:solidFill>
              </a:rPr>
              <a:t>advisory</a:t>
            </a:r>
            <a:r>
              <a:rPr lang="ru-RU" sz="2400" dirty="0" smtClean="0">
                <a:solidFill>
                  <a:prstClr val="black"/>
                </a:solidFill>
              </a:rPr>
              <a:t> </a:t>
            </a:r>
            <a:r>
              <a:rPr lang="en-US" sz="2400" dirty="0" smtClean="0">
                <a:solidFill>
                  <a:prstClr val="black"/>
                </a:solidFill>
              </a:rPr>
              <a:t>services, personal budgeting </a:t>
            </a:r>
            <a:r>
              <a:rPr lang="ru-RU" sz="2400" dirty="0" smtClean="0">
                <a:solidFill>
                  <a:prstClr val="black"/>
                </a:solidFill>
              </a:rPr>
              <a:t>и т.д.</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p:txBody>
      </p:sp>
    </p:spTree>
    <p:extLst>
      <p:ext uri="{BB962C8B-B14F-4D97-AF65-F5344CB8AC3E}">
        <p14:creationId xmlns:p14="http://schemas.microsoft.com/office/powerpoint/2010/main" val="2040726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en-US" sz="3200" dirty="0" smtClean="0"/>
              <a:t>Data Mining </a:t>
            </a:r>
            <a:r>
              <a:rPr lang="ru-RU" sz="3200" dirty="0" smtClean="0"/>
              <a:t>в аналитическом </a:t>
            </a:r>
            <a:r>
              <a:rPr lang="en-US" sz="3200" dirty="0" smtClean="0"/>
              <a:t>CRM</a:t>
            </a:r>
            <a:endParaRPr lang="ru-RU" sz="3200" dirty="0" smtClean="0"/>
          </a:p>
        </p:txBody>
      </p:sp>
      <p:sp>
        <p:nvSpPr>
          <p:cNvPr id="8" name="TextBox 7"/>
          <p:cNvSpPr txBox="1"/>
          <p:nvPr/>
        </p:nvSpPr>
        <p:spPr>
          <a:xfrm>
            <a:off x="436940" y="1412776"/>
            <a:ext cx="8136904" cy="5112568"/>
          </a:xfrm>
          <a:prstGeom prst="rect">
            <a:avLst/>
          </a:prstGeom>
        </p:spPr>
        <p:txBody>
          <a:bodyPr vert="horz" wrap="square" lIns="91440" tIns="45720" rIns="91440" bIns="45720" rtlCol="0">
            <a:noAutofit/>
          </a:bodyPr>
          <a:lstStyle/>
          <a:p>
            <a:pPr marL="342900" indent="-342900">
              <a:buClr>
                <a:srgbClr val="A2C816"/>
              </a:buClr>
              <a:buFont typeface="Wingdings 2" pitchFamily="18" charset="2"/>
              <a:buChar char=""/>
            </a:pPr>
            <a:r>
              <a:rPr lang="ru-RU" sz="1600" dirty="0" smtClean="0">
                <a:solidFill>
                  <a:prstClr val="black"/>
                </a:solidFill>
              </a:rPr>
              <a:t>Операционный </a:t>
            </a:r>
            <a:r>
              <a:rPr lang="en-US" sz="1600" dirty="0" smtClean="0">
                <a:solidFill>
                  <a:prstClr val="black"/>
                </a:solidFill>
              </a:rPr>
              <a:t>CRM – </a:t>
            </a:r>
            <a:r>
              <a:rPr lang="ru-RU" sz="1600" dirty="0" smtClean="0">
                <a:solidFill>
                  <a:prstClr val="black"/>
                </a:solidFill>
              </a:rPr>
              <a:t>автоматизировать процессы взаимоотношений, собрать данные</a:t>
            </a:r>
            <a:r>
              <a:rPr lang="en-US" sz="1600" dirty="0" smtClean="0">
                <a:solidFill>
                  <a:prstClr val="black"/>
                </a:solidFill>
              </a:rPr>
              <a:t>, </a:t>
            </a:r>
            <a:r>
              <a:rPr lang="ru-RU" sz="1600" dirty="0" smtClean="0">
                <a:solidFill>
                  <a:prstClr val="black"/>
                </a:solidFill>
              </a:rPr>
              <a:t>вовремя получать операционную информацию.</a:t>
            </a:r>
          </a:p>
          <a:p>
            <a:pPr>
              <a:buClr>
                <a:srgbClr val="A2C816"/>
              </a:buClr>
            </a:pPr>
            <a:endParaRPr lang="ru-RU" sz="1600" dirty="0" smtClean="0">
              <a:solidFill>
                <a:prstClr val="black"/>
              </a:solidFill>
            </a:endParaRPr>
          </a:p>
          <a:p>
            <a:pPr marL="342900" indent="-342900">
              <a:buClr>
                <a:srgbClr val="A2C816"/>
              </a:buClr>
              <a:buFont typeface="Wingdings 2" pitchFamily="18" charset="2"/>
              <a:buChar char=""/>
            </a:pPr>
            <a:r>
              <a:rPr lang="ru-RU" sz="1600" dirty="0" smtClean="0">
                <a:solidFill>
                  <a:prstClr val="black"/>
                </a:solidFill>
              </a:rPr>
              <a:t>Аналитический </a:t>
            </a:r>
            <a:r>
              <a:rPr lang="en-US" sz="1600" dirty="0" smtClean="0">
                <a:solidFill>
                  <a:prstClr val="black"/>
                </a:solidFill>
              </a:rPr>
              <a:t>CRM – </a:t>
            </a:r>
            <a:r>
              <a:rPr lang="ru-RU" sz="1600" dirty="0" smtClean="0">
                <a:solidFill>
                  <a:prstClr val="black"/>
                </a:solidFill>
              </a:rPr>
              <a:t>узнать своих клиентов.</a:t>
            </a:r>
          </a:p>
          <a:p>
            <a:pPr>
              <a:buClr>
                <a:srgbClr val="A2C816"/>
              </a:buClr>
            </a:pPr>
            <a:endParaRPr lang="ru-RU" sz="1600" dirty="0" smtClean="0">
              <a:solidFill>
                <a:prstClr val="black"/>
              </a:solidFill>
            </a:endParaRPr>
          </a:p>
          <a:p>
            <a:pPr marL="800100" lvl="1" indent="-441325">
              <a:buClr>
                <a:srgbClr val="A2C816"/>
              </a:buClr>
              <a:buFont typeface="Wingdings" pitchFamily="2" charset="2"/>
              <a:buChar char="v"/>
            </a:pPr>
            <a:r>
              <a:rPr lang="ru-RU" sz="1600" dirty="0" smtClean="0">
                <a:solidFill>
                  <a:prstClr val="black"/>
                </a:solidFill>
              </a:rPr>
              <a:t>Описательный анализ.</a:t>
            </a:r>
          </a:p>
          <a:p>
            <a:pPr marL="800100" lvl="1" indent="-441325">
              <a:buClr>
                <a:srgbClr val="A2C816"/>
              </a:buClr>
              <a:buFont typeface="Wingdings" pitchFamily="2" charset="2"/>
              <a:buChar char="v"/>
            </a:pPr>
            <a:endParaRPr lang="ru-RU" sz="1600" dirty="0" smtClean="0">
              <a:solidFill>
                <a:prstClr val="black"/>
              </a:solidFill>
            </a:endParaRPr>
          </a:p>
          <a:p>
            <a:pPr marL="1257300" lvl="2" indent="-441325">
              <a:buClr>
                <a:srgbClr val="A2C816"/>
              </a:buClr>
              <a:buFont typeface="Courier New" pitchFamily="49" charset="0"/>
              <a:buChar char="o"/>
            </a:pPr>
            <a:r>
              <a:rPr lang="ru-RU" sz="1400" dirty="0" smtClean="0">
                <a:solidFill>
                  <a:prstClr val="black"/>
                </a:solidFill>
              </a:rPr>
              <a:t>Какая </a:t>
            </a:r>
            <a:r>
              <a:rPr lang="ru-RU" sz="1400" b="1" dirty="0" smtClean="0">
                <a:solidFill>
                  <a:prstClr val="black"/>
                </a:solidFill>
              </a:rPr>
              <a:t>структура</a:t>
            </a:r>
            <a:r>
              <a:rPr lang="ru-RU" sz="1400" dirty="0" smtClean="0">
                <a:solidFill>
                  <a:prstClr val="black"/>
                </a:solidFill>
              </a:rPr>
              <a:t> клиентской базы? Какой профиль идеального клиента?</a:t>
            </a:r>
          </a:p>
          <a:p>
            <a:pPr marL="1257300" lvl="2" indent="-441325">
              <a:buClr>
                <a:srgbClr val="A2C816"/>
              </a:buClr>
              <a:buFont typeface="Courier New" pitchFamily="49" charset="0"/>
              <a:buChar char="o"/>
            </a:pPr>
            <a:r>
              <a:rPr lang="ru-RU" sz="1400" dirty="0" smtClean="0">
                <a:solidFill>
                  <a:prstClr val="black"/>
                </a:solidFill>
              </a:rPr>
              <a:t>Какие есть </a:t>
            </a:r>
            <a:r>
              <a:rPr lang="ru-RU" sz="1400" b="1" dirty="0" smtClean="0">
                <a:solidFill>
                  <a:prstClr val="black"/>
                </a:solidFill>
              </a:rPr>
              <a:t>взаимосвязи</a:t>
            </a:r>
            <a:r>
              <a:rPr lang="ru-RU" sz="1400" dirty="0" smtClean="0">
                <a:solidFill>
                  <a:prstClr val="black"/>
                </a:solidFill>
              </a:rPr>
              <a:t> между характеристиками клиентов?</a:t>
            </a:r>
          </a:p>
          <a:p>
            <a:pPr marL="1257300" lvl="2" indent="-441325">
              <a:buClr>
                <a:srgbClr val="A2C816"/>
              </a:buClr>
              <a:buFont typeface="Courier New" pitchFamily="49" charset="0"/>
              <a:buChar char="o"/>
            </a:pPr>
            <a:r>
              <a:rPr lang="ru-RU" sz="1400" dirty="0">
                <a:solidFill>
                  <a:prstClr val="black"/>
                </a:solidFill>
              </a:rPr>
              <a:t>Какие события происходят </a:t>
            </a:r>
            <a:r>
              <a:rPr lang="ru-RU" sz="1400" b="1" dirty="0">
                <a:solidFill>
                  <a:prstClr val="black"/>
                </a:solidFill>
              </a:rPr>
              <a:t>одновременно</a:t>
            </a:r>
            <a:r>
              <a:rPr lang="ru-RU" sz="1400" dirty="0">
                <a:solidFill>
                  <a:prstClr val="black"/>
                </a:solidFill>
              </a:rPr>
              <a:t>? Какие услуги приобретаются </a:t>
            </a:r>
            <a:r>
              <a:rPr lang="ru-RU" sz="1400" dirty="0" smtClean="0">
                <a:solidFill>
                  <a:prstClr val="black"/>
                </a:solidFill>
              </a:rPr>
              <a:t>вместе?</a:t>
            </a:r>
          </a:p>
          <a:p>
            <a:pPr marL="1257300" lvl="2" indent="-441325">
              <a:buClr>
                <a:srgbClr val="A2C816"/>
              </a:buClr>
              <a:buFont typeface="Courier New" pitchFamily="49" charset="0"/>
              <a:buChar char="o"/>
            </a:pPr>
            <a:r>
              <a:rPr lang="ru-RU" sz="1400" dirty="0" smtClean="0">
                <a:solidFill>
                  <a:prstClr val="black"/>
                </a:solidFill>
              </a:rPr>
              <a:t>Какие </a:t>
            </a:r>
            <a:r>
              <a:rPr lang="ru-RU" sz="1400" dirty="0">
                <a:solidFill>
                  <a:prstClr val="black"/>
                </a:solidFill>
              </a:rPr>
              <a:t>события наступают </a:t>
            </a:r>
            <a:r>
              <a:rPr lang="ru-RU" sz="1400" b="1" dirty="0">
                <a:solidFill>
                  <a:prstClr val="black"/>
                </a:solidFill>
              </a:rPr>
              <a:t>последовательно</a:t>
            </a:r>
            <a:r>
              <a:rPr lang="ru-RU" sz="1400" dirty="0">
                <a:solidFill>
                  <a:prstClr val="black"/>
                </a:solidFill>
              </a:rPr>
              <a:t>? Откажется ли клиент от сотрудничества при данном шаблоне взаимодействия</a:t>
            </a:r>
            <a:r>
              <a:rPr lang="ru-RU" sz="1400" dirty="0" smtClean="0">
                <a:solidFill>
                  <a:prstClr val="black"/>
                </a:solidFill>
              </a:rPr>
              <a:t>?</a:t>
            </a:r>
          </a:p>
          <a:p>
            <a:pPr marL="815975" lvl="2">
              <a:buClr>
                <a:srgbClr val="A2C816"/>
              </a:buClr>
            </a:pPr>
            <a:endParaRPr lang="ru-RU" sz="1400" dirty="0">
              <a:solidFill>
                <a:prstClr val="black"/>
              </a:solidFill>
            </a:endParaRPr>
          </a:p>
          <a:p>
            <a:pPr marL="800100" lvl="1" indent="-441325">
              <a:buClr>
                <a:srgbClr val="A2C816"/>
              </a:buClr>
              <a:buFont typeface="Wingdings" pitchFamily="2" charset="2"/>
              <a:buChar char="v"/>
            </a:pPr>
            <a:r>
              <a:rPr lang="ru-RU" sz="1600" dirty="0" smtClean="0">
                <a:solidFill>
                  <a:prstClr val="black"/>
                </a:solidFill>
              </a:rPr>
              <a:t>Предиктивный анализ.</a:t>
            </a:r>
          </a:p>
          <a:p>
            <a:pPr marL="800100" lvl="1" indent="-441325">
              <a:buClr>
                <a:srgbClr val="A2C816"/>
              </a:buClr>
              <a:buFont typeface="Wingdings" pitchFamily="2" charset="2"/>
              <a:buChar char="v"/>
            </a:pPr>
            <a:endParaRPr lang="ru-RU" sz="1600" dirty="0" smtClean="0">
              <a:solidFill>
                <a:prstClr val="black"/>
              </a:solidFill>
            </a:endParaRPr>
          </a:p>
          <a:p>
            <a:pPr marL="1257300" lvl="2" indent="-441325">
              <a:buClr>
                <a:srgbClr val="A2C816"/>
              </a:buClr>
              <a:buFont typeface="Courier New" pitchFamily="49" charset="0"/>
              <a:buChar char="o"/>
            </a:pPr>
            <a:r>
              <a:rPr lang="ru-RU" sz="1400" dirty="0" smtClean="0">
                <a:solidFill>
                  <a:prstClr val="black"/>
                </a:solidFill>
              </a:rPr>
              <a:t>Откликнется ли клиент на данную маркетинговую кампанию? </a:t>
            </a:r>
          </a:p>
          <a:p>
            <a:pPr marL="1257300" lvl="2" indent="-441325">
              <a:buClr>
                <a:srgbClr val="A2C816"/>
              </a:buClr>
              <a:buFont typeface="Courier New" pitchFamily="49" charset="0"/>
              <a:buChar char="o"/>
            </a:pPr>
            <a:r>
              <a:rPr lang="ru-RU" sz="1400" dirty="0" smtClean="0">
                <a:solidFill>
                  <a:prstClr val="black"/>
                </a:solidFill>
              </a:rPr>
              <a:t>Какова ценность клиента с данными характеристиками?</a:t>
            </a:r>
          </a:p>
          <a:p>
            <a:pPr marL="1257300" lvl="2" indent="-441325">
              <a:buClr>
                <a:srgbClr val="A2C816"/>
              </a:buClr>
              <a:buFont typeface="Courier New" pitchFamily="49" charset="0"/>
              <a:buChar char="o"/>
            </a:pPr>
            <a:r>
              <a:rPr lang="ru-RU" sz="1400" dirty="0" smtClean="0">
                <a:solidFill>
                  <a:prstClr val="black"/>
                </a:solidFill>
              </a:rPr>
              <a:t>Какой размер прибыли будет в следующем месяце?</a:t>
            </a:r>
          </a:p>
          <a:p>
            <a:pPr marL="1257300" lvl="2" indent="-441325">
              <a:buClr>
                <a:srgbClr val="A2C816"/>
              </a:buClr>
              <a:buFont typeface="Courier New" pitchFamily="49" charset="0"/>
              <a:buChar char="o"/>
            </a:pPr>
            <a:r>
              <a:rPr lang="ru-RU" sz="1400" dirty="0" smtClean="0">
                <a:solidFill>
                  <a:prstClr val="black"/>
                </a:solidFill>
              </a:rPr>
              <a:t>Какие из потенциальных клиентов вероятно совершат приобретение услуги в следующем месяце?</a:t>
            </a:r>
          </a:p>
        </p:txBody>
      </p:sp>
    </p:spTree>
    <p:extLst>
      <p:ext uri="{BB962C8B-B14F-4D97-AF65-F5344CB8AC3E}">
        <p14:creationId xmlns:p14="http://schemas.microsoft.com/office/powerpoint/2010/main" val="3134949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766438"/>
          </a:xfrm>
        </p:spPr>
        <p:txBody>
          <a:bodyPr>
            <a:noAutofit/>
          </a:bodyPr>
          <a:lstStyle/>
          <a:p>
            <a:r>
              <a:rPr lang="en-US" sz="2200" dirty="0" smtClean="0"/>
              <a:t>Customer Attrition – </a:t>
            </a:r>
            <a:r>
              <a:rPr lang="ru-RU" sz="2200" dirty="0" smtClean="0"/>
              <a:t>демографические характеристики</a:t>
            </a:r>
          </a:p>
        </p:txBody>
      </p:sp>
      <p:sp>
        <p:nvSpPr>
          <p:cNvPr id="8" name="TextBox 7"/>
          <p:cNvSpPr txBox="1"/>
          <p:nvPr/>
        </p:nvSpPr>
        <p:spPr>
          <a:xfrm>
            <a:off x="436940" y="1340768"/>
            <a:ext cx="8455540" cy="5112568"/>
          </a:xfrm>
          <a:prstGeom prst="rect">
            <a:avLst/>
          </a:prstGeom>
        </p:spPr>
        <p:txBody>
          <a:bodyPr vert="horz" wrap="square" lIns="91440" tIns="45720" rIns="91440" bIns="45720" rtlCol="0">
            <a:noAutofit/>
          </a:bodyPr>
          <a:lstStyle/>
          <a:p>
            <a:pPr marL="342900" indent="-342900">
              <a:buClr>
                <a:srgbClr val="A2C816"/>
              </a:buClr>
              <a:buFont typeface="Wingdings" pitchFamily="2" charset="2"/>
              <a:buChar char="q"/>
            </a:pPr>
            <a:r>
              <a:rPr lang="ru-RU" sz="2400" dirty="0" smtClean="0">
                <a:solidFill>
                  <a:prstClr val="black"/>
                </a:solidFill>
              </a:rPr>
              <a:t>Возраст (</a:t>
            </a:r>
            <a:r>
              <a:rPr lang="ru-RU" sz="2000" dirty="0" smtClean="0">
                <a:solidFill>
                  <a:prstClr val="black"/>
                </a:solidFill>
              </a:rPr>
              <a:t>старшие уходят реже</a:t>
            </a:r>
            <a:r>
              <a:rPr lang="ru-RU" sz="2400" dirty="0" smtClean="0">
                <a:solidFill>
                  <a:prstClr val="black"/>
                </a:solidFill>
              </a:rPr>
              <a:t>)</a:t>
            </a:r>
          </a:p>
          <a:p>
            <a:pPr marL="342900" indent="-342900">
              <a:buClr>
                <a:srgbClr val="A2C816"/>
              </a:buClr>
              <a:buFont typeface="Wingdings" pitchFamily="2" charset="2"/>
              <a:buChar char="q"/>
            </a:pPr>
            <a:r>
              <a:rPr lang="ru-RU" sz="2400" dirty="0" smtClean="0">
                <a:solidFill>
                  <a:prstClr val="black"/>
                </a:solidFill>
              </a:rPr>
              <a:t>Пол (</a:t>
            </a:r>
            <a:r>
              <a:rPr lang="ru-RU" sz="2000" dirty="0" smtClean="0">
                <a:solidFill>
                  <a:prstClr val="black"/>
                </a:solidFill>
              </a:rPr>
              <a:t>мужчины уходят чаще</a:t>
            </a:r>
            <a:r>
              <a:rPr lang="ru-RU" sz="2400" dirty="0" smtClean="0">
                <a:solidFill>
                  <a:prstClr val="black"/>
                </a:solidFill>
              </a:rPr>
              <a:t>)</a:t>
            </a:r>
          </a:p>
          <a:p>
            <a:pPr marL="342900" indent="-342900">
              <a:buClr>
                <a:srgbClr val="A2C816"/>
              </a:buClr>
              <a:buFont typeface="Wingdings" pitchFamily="2" charset="2"/>
              <a:buChar char="q"/>
            </a:pPr>
            <a:r>
              <a:rPr lang="ru-RU" sz="2400" dirty="0" smtClean="0">
                <a:solidFill>
                  <a:prstClr val="black"/>
                </a:solidFill>
              </a:rPr>
              <a:t>Образование (</a:t>
            </a:r>
            <a:r>
              <a:rPr lang="ru-RU" sz="2000" dirty="0" smtClean="0">
                <a:solidFill>
                  <a:prstClr val="black"/>
                </a:solidFill>
              </a:rPr>
              <a:t>более образованные реже уходят</a:t>
            </a:r>
            <a:r>
              <a:rPr lang="ru-RU" sz="2400" dirty="0" smtClean="0">
                <a:solidFill>
                  <a:prstClr val="black"/>
                </a:solidFill>
              </a:rPr>
              <a:t>)</a:t>
            </a:r>
          </a:p>
          <a:p>
            <a:pPr marL="342900" indent="-342900">
              <a:buClr>
                <a:srgbClr val="A2C816"/>
              </a:buClr>
              <a:buFont typeface="Wingdings" pitchFamily="2" charset="2"/>
              <a:buChar char="q"/>
            </a:pPr>
            <a:r>
              <a:rPr lang="ru-RU" sz="2400" dirty="0" smtClean="0">
                <a:solidFill>
                  <a:prstClr val="black"/>
                </a:solidFill>
              </a:rPr>
              <a:t>Род занятий</a:t>
            </a:r>
          </a:p>
          <a:p>
            <a:pPr marL="342900" indent="-342900">
              <a:buClr>
                <a:srgbClr val="A2C816"/>
              </a:buClr>
              <a:buFont typeface="Wingdings" pitchFamily="2" charset="2"/>
              <a:buChar char="q"/>
            </a:pPr>
            <a:r>
              <a:rPr lang="ru-RU" sz="2400" dirty="0" smtClean="0">
                <a:solidFill>
                  <a:prstClr val="black"/>
                </a:solidFill>
              </a:rPr>
              <a:t>Доход</a:t>
            </a:r>
          </a:p>
          <a:p>
            <a:pPr marL="342900" indent="-342900">
              <a:buClr>
                <a:srgbClr val="A2C816"/>
              </a:buClr>
              <a:buFont typeface="Wingdings" pitchFamily="2" charset="2"/>
              <a:buChar char="q"/>
            </a:pPr>
            <a:r>
              <a:rPr lang="ru-RU" sz="2400" dirty="0" smtClean="0">
                <a:solidFill>
                  <a:prstClr val="black"/>
                </a:solidFill>
              </a:rPr>
              <a:t>Тип занимаемой должности</a:t>
            </a:r>
          </a:p>
          <a:p>
            <a:pPr marL="342900" indent="-342900">
              <a:buClr>
                <a:srgbClr val="A2C816"/>
              </a:buClr>
              <a:buFont typeface="Wingdings" pitchFamily="2" charset="2"/>
              <a:buChar char="q"/>
            </a:pPr>
            <a:r>
              <a:rPr lang="ru-RU" sz="2400" dirty="0" smtClean="0">
                <a:solidFill>
                  <a:prstClr val="black"/>
                </a:solidFill>
              </a:rPr>
              <a:t>География</a:t>
            </a:r>
          </a:p>
          <a:p>
            <a:pPr marL="342900" indent="-342900">
              <a:buClr>
                <a:srgbClr val="A2C816"/>
              </a:buClr>
              <a:buFont typeface="Wingdings" pitchFamily="2" charset="2"/>
              <a:buChar char="q"/>
            </a:pPr>
            <a:r>
              <a:rPr lang="ru-RU" sz="2400" dirty="0" smtClean="0">
                <a:solidFill>
                  <a:prstClr val="black"/>
                </a:solidFill>
              </a:rPr>
              <a:t>Число детей</a:t>
            </a:r>
          </a:p>
          <a:p>
            <a:pPr marL="342900" indent="-342900">
              <a:buClr>
                <a:srgbClr val="A2C816"/>
              </a:buClr>
              <a:buFont typeface="Wingdings" pitchFamily="2" charset="2"/>
              <a:buChar char="q"/>
            </a:pPr>
            <a:r>
              <a:rPr lang="ru-RU" sz="2400" dirty="0" smtClean="0">
                <a:solidFill>
                  <a:prstClr val="black"/>
                </a:solidFill>
              </a:rPr>
              <a:t>Недвижимость</a:t>
            </a:r>
          </a:p>
          <a:p>
            <a:pPr marL="342900" indent="-342900">
              <a:buClr>
                <a:srgbClr val="A2C816"/>
              </a:buClr>
              <a:buFont typeface="Wingdings" pitchFamily="2" charset="2"/>
              <a:buChar char="q"/>
            </a:pPr>
            <a:r>
              <a:rPr lang="ru-RU" sz="2400" dirty="0" smtClean="0">
                <a:solidFill>
                  <a:prstClr val="black"/>
                </a:solidFill>
              </a:rPr>
              <a:t>Автомобили</a:t>
            </a:r>
          </a:p>
          <a:p>
            <a:pPr marL="342900" indent="-342900">
              <a:buClr>
                <a:srgbClr val="A2C816"/>
              </a:buClr>
              <a:buFont typeface="Wingdings" pitchFamily="2" charset="2"/>
              <a:buChar char="q"/>
            </a:pPr>
            <a:r>
              <a:rPr lang="ru-RU" sz="2400" dirty="0" smtClean="0">
                <a:solidFill>
                  <a:prstClr val="black"/>
                </a:solidFill>
              </a:rPr>
              <a:t>Уровень социального статуса (</a:t>
            </a:r>
            <a:r>
              <a:rPr lang="ru-RU" sz="2000" i="1" dirty="0" smtClean="0">
                <a:solidFill>
                  <a:prstClr val="black"/>
                </a:solidFill>
              </a:rPr>
              <a:t>функция от дохода, образования, сферы деятельности, должности и т.д</a:t>
            </a:r>
            <a:r>
              <a:rPr lang="ru-RU" sz="2000" dirty="0" smtClean="0">
                <a:solidFill>
                  <a:prstClr val="black"/>
                </a:solidFill>
              </a:rPr>
              <a:t>.</a:t>
            </a:r>
            <a:r>
              <a:rPr lang="ru-RU" sz="2400" dirty="0" smtClean="0">
                <a:solidFill>
                  <a:prstClr val="black"/>
                </a:solidFill>
              </a:rPr>
              <a:t>) – </a:t>
            </a:r>
            <a:r>
              <a:rPr lang="ru-RU" sz="2000" dirty="0" smtClean="0">
                <a:solidFill>
                  <a:prstClr val="black"/>
                </a:solidFill>
              </a:rPr>
              <a:t>более статусные реже уходят</a:t>
            </a:r>
          </a:p>
          <a:p>
            <a:pPr marL="342900" indent="-342900">
              <a:buClr>
                <a:srgbClr val="A2C816"/>
              </a:buClr>
              <a:buFont typeface="Wingdings" pitchFamily="2" charset="2"/>
              <a:buChar char="q"/>
            </a:pPr>
            <a:r>
              <a:rPr lang="ru-RU" sz="2400" dirty="0" smtClean="0">
                <a:solidFill>
                  <a:prstClr val="black"/>
                </a:solidFill>
              </a:rPr>
              <a:t>Уровень социального потенциала</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p:txBody>
      </p:sp>
    </p:spTree>
    <p:extLst>
      <p:ext uri="{BB962C8B-B14F-4D97-AF65-F5344CB8AC3E}">
        <p14:creationId xmlns:p14="http://schemas.microsoft.com/office/powerpoint/2010/main" val="3550795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766438"/>
          </a:xfrm>
        </p:spPr>
        <p:txBody>
          <a:bodyPr>
            <a:noAutofit/>
          </a:bodyPr>
          <a:lstStyle/>
          <a:p>
            <a:r>
              <a:rPr lang="en-US" sz="2200" dirty="0" smtClean="0"/>
              <a:t>Customer Attrition – </a:t>
            </a:r>
            <a:r>
              <a:rPr lang="ru-RU" sz="2200" dirty="0" smtClean="0"/>
              <a:t>макроэкономические характеристики</a:t>
            </a:r>
          </a:p>
        </p:txBody>
      </p:sp>
      <p:sp>
        <p:nvSpPr>
          <p:cNvPr id="8" name="TextBox 7"/>
          <p:cNvSpPr txBox="1"/>
          <p:nvPr/>
        </p:nvSpPr>
        <p:spPr>
          <a:xfrm>
            <a:off x="436940" y="1484784"/>
            <a:ext cx="8455540" cy="5040560"/>
          </a:xfrm>
          <a:prstGeom prst="rect">
            <a:avLst/>
          </a:prstGeom>
        </p:spPr>
        <p:txBody>
          <a:bodyPr vert="horz" wrap="square" lIns="91440" tIns="45720" rIns="91440" bIns="45720" rtlCol="0">
            <a:noAutofit/>
          </a:bodyPr>
          <a:lstStyle/>
          <a:p>
            <a:pPr marL="342900" indent="-342900">
              <a:buClr>
                <a:srgbClr val="A2C816"/>
              </a:buClr>
              <a:buFont typeface="Wingdings" pitchFamily="2" charset="2"/>
              <a:buChar char="q"/>
            </a:pPr>
            <a:r>
              <a:rPr lang="ru-RU" sz="2400" dirty="0" smtClean="0">
                <a:solidFill>
                  <a:prstClr val="black"/>
                </a:solidFill>
              </a:rPr>
              <a:t>Макроэкономические индексы качества жизни (</a:t>
            </a:r>
            <a:r>
              <a:rPr lang="ru-RU" sz="2000" dirty="0" smtClean="0">
                <a:solidFill>
                  <a:prstClr val="black"/>
                </a:solidFill>
              </a:rPr>
              <a:t>чаще уходят при хорошей экономической ситуации</a:t>
            </a:r>
            <a:r>
              <a:rPr lang="ru-RU" sz="2400" dirty="0" smtClean="0">
                <a:solidFill>
                  <a:prstClr val="black"/>
                </a:solidFill>
              </a:rPr>
              <a:t>)</a:t>
            </a:r>
            <a:endParaRPr lang="en-US"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ru-RU" sz="2400" dirty="0" smtClean="0">
                <a:solidFill>
                  <a:prstClr val="black"/>
                </a:solidFill>
              </a:rPr>
              <a:t>Макроэкономические </a:t>
            </a:r>
            <a:r>
              <a:rPr lang="ru-RU" sz="2400" dirty="0">
                <a:solidFill>
                  <a:prstClr val="black"/>
                </a:solidFill>
              </a:rPr>
              <a:t>индексы </a:t>
            </a:r>
            <a:r>
              <a:rPr lang="ru-RU" sz="2400" dirty="0" smtClean="0">
                <a:solidFill>
                  <a:prstClr val="black"/>
                </a:solidFill>
              </a:rPr>
              <a:t>ощущаемой стабильности</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ru-RU" sz="2400" dirty="0" smtClean="0">
                <a:solidFill>
                  <a:prstClr val="black"/>
                </a:solidFill>
              </a:rPr>
              <a:t>Индексы удовлетворенности обслуживанием (анкетирование, маркетинговые исследования)</a:t>
            </a:r>
          </a:p>
          <a:p>
            <a:pPr marL="342900" indent="-342900">
              <a:buClr>
                <a:srgbClr val="A2C816"/>
              </a:buClr>
              <a:buFont typeface="Wingdings" pitchFamily="2" charset="2"/>
              <a:buChar char="q"/>
            </a:pPr>
            <a:endParaRPr lang="ru-RU" sz="2400" dirty="0">
              <a:solidFill>
                <a:prstClr val="black"/>
              </a:solidFill>
            </a:endParaRPr>
          </a:p>
          <a:p>
            <a:pPr marL="342900" indent="-342900">
              <a:buClr>
                <a:srgbClr val="A2C816"/>
              </a:buClr>
              <a:buFont typeface="Wingdings" pitchFamily="2" charset="2"/>
              <a:buChar char="q"/>
            </a:pPr>
            <a:r>
              <a:rPr lang="ru-RU" sz="2400" dirty="0" smtClean="0">
                <a:solidFill>
                  <a:prstClr val="black"/>
                </a:solidFill>
              </a:rPr>
              <a:t>Изменения законодательства и регулирования</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ru-RU" sz="2400" dirty="0" smtClean="0">
                <a:solidFill>
                  <a:prstClr val="black"/>
                </a:solidFill>
              </a:rPr>
              <a:t>Организационные изменения (слияния, </a:t>
            </a:r>
            <a:r>
              <a:rPr lang="en-US" sz="2400" dirty="0" smtClean="0">
                <a:solidFill>
                  <a:prstClr val="black"/>
                </a:solidFill>
              </a:rPr>
              <a:t>IPO)</a:t>
            </a:r>
            <a:r>
              <a:rPr lang="ru-RU" sz="2400" dirty="0" smtClean="0">
                <a:solidFill>
                  <a:prstClr val="black"/>
                </a:solidFill>
              </a:rPr>
              <a:t> </a:t>
            </a:r>
            <a:r>
              <a:rPr lang="ru-RU" sz="2000" dirty="0">
                <a:solidFill>
                  <a:prstClr val="black"/>
                </a:solidFill>
              </a:rPr>
              <a:t>– </a:t>
            </a:r>
            <a:r>
              <a:rPr lang="ru-RU" sz="2000" dirty="0" smtClean="0">
                <a:solidFill>
                  <a:prstClr val="black"/>
                </a:solidFill>
              </a:rPr>
              <a:t>изменения ведут к повышению вероятности ухода</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p:txBody>
      </p:sp>
    </p:spTree>
    <p:extLst>
      <p:ext uri="{BB962C8B-B14F-4D97-AF65-F5344CB8AC3E}">
        <p14:creationId xmlns:p14="http://schemas.microsoft.com/office/powerpoint/2010/main" val="2676307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66438"/>
          </a:xfrm>
        </p:spPr>
        <p:txBody>
          <a:bodyPr>
            <a:noAutofit/>
          </a:bodyPr>
          <a:lstStyle/>
          <a:p>
            <a:r>
              <a:rPr lang="ru-RU" dirty="0" smtClean="0"/>
              <a:t>Категории моделей</a:t>
            </a:r>
          </a:p>
        </p:txBody>
      </p:sp>
      <p:sp>
        <p:nvSpPr>
          <p:cNvPr id="8" name="TextBox 7"/>
          <p:cNvSpPr txBox="1"/>
          <p:nvPr/>
        </p:nvSpPr>
        <p:spPr>
          <a:xfrm>
            <a:off x="436940" y="1196752"/>
            <a:ext cx="8455540" cy="5328592"/>
          </a:xfrm>
          <a:prstGeom prst="rect">
            <a:avLst/>
          </a:prstGeom>
        </p:spPr>
        <p:txBody>
          <a:bodyPr vert="horz" wrap="square" lIns="91440" tIns="45720" rIns="91440" bIns="45720" rtlCol="0">
            <a:noAutofit/>
          </a:bodyPr>
          <a:lstStyle/>
          <a:p>
            <a:pPr marL="342900" indent="-342900">
              <a:buClr>
                <a:srgbClr val="A2C816"/>
              </a:buClr>
              <a:buFont typeface="Wingdings" pitchFamily="2" charset="2"/>
              <a:buChar char="q"/>
            </a:pPr>
            <a:r>
              <a:rPr lang="ru-RU" sz="2400" dirty="0" smtClean="0">
                <a:solidFill>
                  <a:prstClr val="black"/>
                </a:solidFill>
              </a:rPr>
              <a:t>Описательные модели</a:t>
            </a:r>
          </a:p>
          <a:p>
            <a:pPr marL="800100" lvl="1" indent="-342900">
              <a:buClr>
                <a:srgbClr val="A2C816"/>
              </a:buClr>
              <a:buFont typeface="Wingdings" pitchFamily="2" charset="2"/>
              <a:buChar char="v"/>
            </a:pPr>
            <a:r>
              <a:rPr lang="ru-RU" sz="2200" dirty="0" smtClean="0">
                <a:solidFill>
                  <a:prstClr val="black"/>
                </a:solidFill>
              </a:rPr>
              <a:t>Кластеризация. </a:t>
            </a:r>
            <a:r>
              <a:rPr lang="ru-RU" dirty="0" smtClean="0">
                <a:solidFill>
                  <a:prstClr val="black"/>
                </a:solidFill>
              </a:rPr>
              <a:t>Какие существуют группы клиентов?</a:t>
            </a:r>
          </a:p>
          <a:p>
            <a:pPr marL="800100" lvl="1" indent="-342900">
              <a:buClr>
                <a:srgbClr val="A2C816"/>
              </a:buClr>
              <a:buFont typeface="Wingdings" pitchFamily="2" charset="2"/>
              <a:buChar char="v"/>
            </a:pPr>
            <a:r>
              <a:rPr lang="ru-RU" sz="2200" dirty="0" smtClean="0">
                <a:solidFill>
                  <a:prstClr val="black"/>
                </a:solidFill>
              </a:rPr>
              <a:t>Байесовские сети. </a:t>
            </a:r>
            <a:r>
              <a:rPr lang="ru-RU" dirty="0">
                <a:solidFill>
                  <a:prstClr val="black"/>
                </a:solidFill>
              </a:rPr>
              <a:t>Какие взаимосвязи между атрибутами существуют?</a:t>
            </a:r>
          </a:p>
          <a:p>
            <a:pPr marL="800100" lvl="1" indent="-342900">
              <a:buClr>
                <a:srgbClr val="A2C816"/>
              </a:buClr>
              <a:buFont typeface="Wingdings" pitchFamily="2" charset="2"/>
              <a:buChar char="v"/>
            </a:pPr>
            <a:r>
              <a:rPr lang="ru-RU" sz="2200" dirty="0" smtClean="0">
                <a:solidFill>
                  <a:prstClr val="black"/>
                </a:solidFill>
              </a:rPr>
              <a:t>Ассоциативный анализ. </a:t>
            </a:r>
            <a:r>
              <a:rPr lang="ru-RU" dirty="0">
                <a:solidFill>
                  <a:prstClr val="black"/>
                </a:solidFill>
              </a:rPr>
              <a:t>Какие характеристики встречаются совместно?</a:t>
            </a:r>
          </a:p>
          <a:p>
            <a:pPr marL="800100" lvl="1" indent="-342900">
              <a:buClr>
                <a:srgbClr val="A2C816"/>
              </a:buClr>
              <a:buFont typeface="Wingdings" pitchFamily="2" charset="2"/>
              <a:buChar char="v"/>
            </a:pPr>
            <a:r>
              <a:rPr lang="ru-RU" sz="2200" dirty="0" smtClean="0">
                <a:solidFill>
                  <a:prstClr val="black"/>
                </a:solidFill>
              </a:rPr>
              <a:t>Временные ассоциации. </a:t>
            </a:r>
            <a:r>
              <a:rPr lang="ru-RU" dirty="0">
                <a:solidFill>
                  <a:prstClr val="black"/>
                </a:solidFill>
              </a:rPr>
              <a:t>Какие события предшествуют уходу?</a:t>
            </a:r>
          </a:p>
          <a:p>
            <a:pPr marL="342900" indent="-342900">
              <a:buClr>
                <a:srgbClr val="A2C816"/>
              </a:buClr>
              <a:buFont typeface="Wingdings" pitchFamily="2" charset="2"/>
              <a:buChar char="q"/>
            </a:pPr>
            <a:r>
              <a:rPr lang="ru-RU" sz="2400" dirty="0" smtClean="0">
                <a:solidFill>
                  <a:prstClr val="black"/>
                </a:solidFill>
              </a:rPr>
              <a:t>Предиктивные модели</a:t>
            </a:r>
          </a:p>
          <a:p>
            <a:pPr marL="800100" lvl="1" indent="-342900">
              <a:buClr>
                <a:srgbClr val="A2C816"/>
              </a:buClr>
              <a:buFont typeface="Wingdings" pitchFamily="2" charset="2"/>
              <a:buChar char="v"/>
            </a:pPr>
            <a:r>
              <a:rPr lang="ru-RU" sz="2200" dirty="0" smtClean="0">
                <a:solidFill>
                  <a:prstClr val="black"/>
                </a:solidFill>
              </a:rPr>
              <a:t>Какова вероятность ухода группы клиентов в течение периода?</a:t>
            </a:r>
          </a:p>
          <a:p>
            <a:pPr marL="1257300" lvl="2" indent="-342900">
              <a:buClr>
                <a:srgbClr val="A2C816"/>
              </a:buClr>
              <a:buFont typeface="Wingdings" pitchFamily="2" charset="2"/>
              <a:buChar char="Ø"/>
            </a:pPr>
            <a:r>
              <a:rPr lang="ru-RU" sz="2000" dirty="0" smtClean="0">
                <a:solidFill>
                  <a:prstClr val="black"/>
                </a:solidFill>
              </a:rPr>
              <a:t>Деревья решений</a:t>
            </a:r>
          </a:p>
          <a:p>
            <a:pPr marL="1257300" lvl="2" indent="-342900">
              <a:buClr>
                <a:srgbClr val="A2C816"/>
              </a:buClr>
              <a:buFont typeface="Wingdings" pitchFamily="2" charset="2"/>
              <a:buChar char="Ø"/>
            </a:pPr>
            <a:r>
              <a:rPr lang="ru-RU" sz="2000" dirty="0" smtClean="0">
                <a:solidFill>
                  <a:prstClr val="black"/>
                </a:solidFill>
              </a:rPr>
              <a:t>Нейронные сети</a:t>
            </a:r>
          </a:p>
          <a:p>
            <a:pPr marL="1257300" lvl="2" indent="-342900">
              <a:buClr>
                <a:srgbClr val="A2C816"/>
              </a:buClr>
              <a:buFont typeface="Wingdings" pitchFamily="2" charset="2"/>
              <a:buChar char="Ø"/>
            </a:pPr>
            <a:r>
              <a:rPr lang="ru-RU" sz="2000" dirty="0" smtClean="0">
                <a:solidFill>
                  <a:prstClr val="black"/>
                </a:solidFill>
              </a:rPr>
              <a:t>Логистическая регрессия</a:t>
            </a:r>
          </a:p>
          <a:p>
            <a:pPr marL="1257300" lvl="2" indent="-342900">
              <a:buClr>
                <a:srgbClr val="A2C816"/>
              </a:buClr>
              <a:buFont typeface="Wingdings" pitchFamily="2" charset="2"/>
              <a:buChar char="Ø"/>
            </a:pPr>
            <a:r>
              <a:rPr lang="ru-RU" sz="2000" dirty="0" smtClean="0">
                <a:solidFill>
                  <a:prstClr val="black"/>
                </a:solidFill>
              </a:rPr>
              <a:t>…</a:t>
            </a:r>
          </a:p>
          <a:p>
            <a:pPr marL="800100" lvl="1" indent="-342900">
              <a:buClr>
                <a:srgbClr val="A2C816"/>
              </a:buClr>
              <a:buFont typeface="Wingdings" pitchFamily="2" charset="2"/>
              <a:buChar char="v"/>
            </a:pPr>
            <a:endParaRPr lang="ru-RU" sz="2400" dirty="0">
              <a:solidFill>
                <a:prstClr val="black"/>
              </a:solidFill>
            </a:endParaRPr>
          </a:p>
        </p:txBody>
      </p:sp>
    </p:spTree>
    <p:extLst>
      <p:ext uri="{BB962C8B-B14F-4D97-AF65-F5344CB8AC3E}">
        <p14:creationId xmlns:p14="http://schemas.microsoft.com/office/powerpoint/2010/main" val="2955918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910454"/>
          </a:xfrm>
        </p:spPr>
        <p:txBody>
          <a:bodyPr>
            <a:noAutofit/>
          </a:bodyPr>
          <a:lstStyle/>
          <a:p>
            <a:r>
              <a:rPr lang="ru-RU" dirty="0" smtClean="0"/>
              <a:t>Тип предиктивных моделей</a:t>
            </a:r>
          </a:p>
        </p:txBody>
      </p:sp>
      <p:sp>
        <p:nvSpPr>
          <p:cNvPr id="8" name="TextBox 7"/>
          <p:cNvSpPr txBox="1"/>
          <p:nvPr/>
        </p:nvSpPr>
        <p:spPr>
          <a:xfrm>
            <a:off x="436940" y="1412776"/>
            <a:ext cx="8455540" cy="5112568"/>
          </a:xfrm>
          <a:prstGeom prst="rect">
            <a:avLst/>
          </a:prstGeom>
        </p:spPr>
        <p:txBody>
          <a:bodyPr vert="horz" wrap="square" lIns="91440" tIns="45720" rIns="91440" bIns="45720" rtlCol="0">
            <a:noAutofit/>
          </a:bodyPr>
          <a:lstStyle/>
          <a:p>
            <a:pPr>
              <a:buClr>
                <a:srgbClr val="A2C816"/>
              </a:buClr>
            </a:pPr>
            <a:r>
              <a:rPr lang="ru-RU" sz="2400" dirty="0" smtClean="0">
                <a:solidFill>
                  <a:prstClr val="black"/>
                </a:solidFill>
              </a:rPr>
              <a:t>Анализ ухода клиентов – бинарная классификация (клиент уйдет?).</a:t>
            </a:r>
          </a:p>
          <a:p>
            <a:pPr>
              <a:buClr>
                <a:srgbClr val="A2C816"/>
              </a:buClr>
            </a:pPr>
            <a:endParaRPr lang="ru-RU" sz="2400" dirty="0">
              <a:solidFill>
                <a:prstClr val="black"/>
              </a:solidFill>
            </a:endParaRPr>
          </a:p>
          <a:p>
            <a:pPr marL="342900" indent="-342900">
              <a:buClr>
                <a:srgbClr val="A2C816"/>
              </a:buClr>
              <a:buFont typeface="Wingdings" pitchFamily="2" charset="2"/>
              <a:buChar char="q"/>
            </a:pPr>
            <a:r>
              <a:rPr lang="ru-RU" sz="2400" b="1" dirty="0" smtClean="0">
                <a:solidFill>
                  <a:prstClr val="black"/>
                </a:solidFill>
              </a:rPr>
              <a:t>Статическая классификация</a:t>
            </a:r>
            <a:r>
              <a:rPr lang="ru-RU" sz="2400" dirty="0" smtClean="0">
                <a:solidFill>
                  <a:prstClr val="black"/>
                </a:solidFill>
              </a:rPr>
              <a:t>. </a:t>
            </a:r>
            <a:r>
              <a:rPr lang="ru-RU" sz="2200" dirty="0" smtClean="0">
                <a:solidFill>
                  <a:prstClr val="black"/>
                </a:solidFill>
              </a:rPr>
              <a:t>Анализ производится без учета изменений во времени</a:t>
            </a:r>
            <a:r>
              <a:rPr lang="ru-RU" sz="2400" dirty="0" smtClean="0">
                <a:solidFill>
                  <a:prstClr val="black"/>
                </a:solidFill>
              </a:rPr>
              <a:t>. </a:t>
            </a:r>
            <a:r>
              <a:rPr lang="ru-RU" dirty="0" smtClean="0">
                <a:solidFill>
                  <a:prstClr val="black"/>
                </a:solidFill>
              </a:rPr>
              <a:t>Одна классификационная модель строится на основании усредненных за прошлый анализируемый период характеристик ушедших в течение следующего периода клиентов и оставшихся.</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ru-RU" sz="2400" b="1" dirty="0" smtClean="0">
                <a:solidFill>
                  <a:prstClr val="black"/>
                </a:solidFill>
              </a:rPr>
              <a:t>Динамическая классификация</a:t>
            </a:r>
            <a:r>
              <a:rPr lang="ru-RU" sz="2400" dirty="0" smtClean="0">
                <a:solidFill>
                  <a:prstClr val="black"/>
                </a:solidFill>
              </a:rPr>
              <a:t>. </a:t>
            </a:r>
            <a:r>
              <a:rPr lang="ru-RU" sz="2200" dirty="0" smtClean="0">
                <a:solidFill>
                  <a:prstClr val="black"/>
                </a:solidFill>
              </a:rPr>
              <a:t>Клиенты анализируется в течение длительного времени при помощи </a:t>
            </a:r>
            <a:r>
              <a:rPr lang="ru-RU" sz="2200" i="1" dirty="0" smtClean="0">
                <a:solidFill>
                  <a:prstClr val="black"/>
                </a:solidFill>
              </a:rPr>
              <a:t>скользящего окна</a:t>
            </a:r>
            <a:r>
              <a:rPr lang="ru-RU" sz="2200" dirty="0" smtClean="0">
                <a:solidFill>
                  <a:prstClr val="black"/>
                </a:solidFill>
              </a:rPr>
              <a:t>.</a:t>
            </a:r>
            <a:r>
              <a:rPr lang="ru-RU" sz="2400" dirty="0">
                <a:solidFill>
                  <a:prstClr val="black"/>
                </a:solidFill>
              </a:rPr>
              <a:t> </a:t>
            </a:r>
            <a:r>
              <a:rPr lang="ru-RU" dirty="0" smtClean="0">
                <a:solidFill>
                  <a:prstClr val="black"/>
                </a:solidFill>
              </a:rPr>
              <a:t>Строятся несколько классификационных моделей для каждого значения времени дожития (для клиентов, не ушедших в течение 1 года, двух лет и т.д.)</a:t>
            </a:r>
            <a:endParaRPr lang="ru-RU" sz="2200" dirty="0" smtClean="0">
              <a:solidFill>
                <a:prstClr val="black"/>
              </a:solidFill>
            </a:endParaRPr>
          </a:p>
          <a:p>
            <a:pPr lvl="1">
              <a:buClr>
                <a:srgbClr val="A2C816"/>
              </a:buClr>
            </a:pPr>
            <a:endParaRPr lang="ru-RU" sz="2400" dirty="0">
              <a:solidFill>
                <a:prstClr val="black"/>
              </a:solidFill>
            </a:endParaRPr>
          </a:p>
        </p:txBody>
      </p:sp>
    </p:spTree>
    <p:extLst>
      <p:ext uri="{BB962C8B-B14F-4D97-AF65-F5344CB8AC3E}">
        <p14:creationId xmlns:p14="http://schemas.microsoft.com/office/powerpoint/2010/main" val="4192713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910454"/>
          </a:xfrm>
        </p:spPr>
        <p:txBody>
          <a:bodyPr>
            <a:noAutofit/>
          </a:bodyPr>
          <a:lstStyle/>
          <a:p>
            <a:r>
              <a:rPr lang="en-US" dirty="0" smtClean="0"/>
              <a:t>Survival Analysis</a:t>
            </a:r>
            <a:endParaRPr lang="ru-RU" dirty="0" smtClean="0"/>
          </a:p>
        </p:txBody>
      </p:sp>
      <p:sp>
        <p:nvSpPr>
          <p:cNvPr id="8" name="TextBox 7"/>
          <p:cNvSpPr txBox="1"/>
          <p:nvPr/>
        </p:nvSpPr>
        <p:spPr>
          <a:xfrm>
            <a:off x="436940" y="1556792"/>
            <a:ext cx="8455540" cy="4968552"/>
          </a:xfrm>
          <a:prstGeom prst="rect">
            <a:avLst/>
          </a:prstGeom>
        </p:spPr>
        <p:txBody>
          <a:bodyPr vert="horz" wrap="square" lIns="91440" tIns="45720" rIns="91440" bIns="45720" rtlCol="0">
            <a:noAutofit/>
          </a:bodyPr>
          <a:lstStyle/>
          <a:p>
            <a:pPr marL="342900" indent="-342900">
              <a:buClr>
                <a:srgbClr val="A2C816"/>
              </a:buClr>
              <a:buFont typeface="Wingdings" pitchFamily="2" charset="2"/>
              <a:buChar char="q"/>
            </a:pPr>
            <a:r>
              <a:rPr lang="ru-RU" sz="2200" dirty="0" smtClean="0">
                <a:solidFill>
                  <a:prstClr val="black"/>
                </a:solidFill>
              </a:rPr>
              <a:t>Анализ дожития (</a:t>
            </a:r>
            <a:r>
              <a:rPr lang="en-US" sz="2200" b="1" dirty="0" smtClean="0">
                <a:solidFill>
                  <a:prstClr val="black"/>
                </a:solidFill>
              </a:rPr>
              <a:t>survival</a:t>
            </a:r>
            <a:r>
              <a:rPr lang="en-US" sz="2200" dirty="0" smtClean="0">
                <a:solidFill>
                  <a:prstClr val="black"/>
                </a:solidFill>
              </a:rPr>
              <a:t>)</a:t>
            </a:r>
            <a:r>
              <a:rPr lang="ru-RU" sz="2200" dirty="0" smtClean="0">
                <a:solidFill>
                  <a:prstClr val="black"/>
                </a:solidFill>
              </a:rPr>
              <a:t>. Динамика вероятности того, что клиент останется</a:t>
            </a:r>
            <a:r>
              <a:rPr lang="en-US" sz="2200" dirty="0" smtClean="0">
                <a:solidFill>
                  <a:prstClr val="black"/>
                </a:solidFill>
              </a:rPr>
              <a:t> </a:t>
            </a:r>
            <a:r>
              <a:rPr lang="ru-RU" sz="2200" dirty="0" smtClean="0">
                <a:solidFill>
                  <a:prstClr val="black"/>
                </a:solidFill>
              </a:rPr>
              <a:t>в течение следующего периода.</a:t>
            </a:r>
          </a:p>
          <a:p>
            <a:pPr marL="342900" indent="-342900">
              <a:buClr>
                <a:srgbClr val="A2C816"/>
              </a:buClr>
              <a:buFont typeface="Wingdings" pitchFamily="2" charset="2"/>
              <a:buChar char="q"/>
            </a:pPr>
            <a:endParaRPr lang="ru-RU" sz="2200" dirty="0" smtClean="0">
              <a:solidFill>
                <a:prstClr val="black"/>
              </a:solidFill>
            </a:endParaRPr>
          </a:p>
          <a:p>
            <a:pPr lvl="1">
              <a:buClr>
                <a:srgbClr val="A2C816"/>
              </a:buClr>
            </a:pPr>
            <a:r>
              <a:rPr lang="ru-RU" dirty="0" smtClean="0">
                <a:solidFill>
                  <a:prstClr val="black"/>
                </a:solidFill>
              </a:rPr>
              <a:t>Все клиенты смещаются по временной оси </a:t>
            </a:r>
            <a:r>
              <a:rPr lang="en-US" dirty="0" smtClean="0">
                <a:solidFill>
                  <a:prstClr val="black"/>
                </a:solidFill>
              </a:rPr>
              <a:t>X </a:t>
            </a:r>
            <a:r>
              <a:rPr lang="ru-RU" dirty="0" smtClean="0">
                <a:solidFill>
                  <a:prstClr val="black"/>
                </a:solidFill>
              </a:rPr>
              <a:t>в точку 0. По оси </a:t>
            </a:r>
            <a:r>
              <a:rPr lang="en-US" dirty="0" smtClean="0">
                <a:solidFill>
                  <a:prstClr val="black"/>
                </a:solidFill>
              </a:rPr>
              <a:t>Y </a:t>
            </a:r>
            <a:r>
              <a:rPr lang="ru-RU" dirty="0" smtClean="0">
                <a:solidFill>
                  <a:prstClr val="black"/>
                </a:solidFill>
              </a:rPr>
              <a:t>откладывается часть клиентов, оставшихся к этому времени. </a:t>
            </a:r>
            <a:endParaRPr lang="ru-RU" dirty="0">
              <a:solidFill>
                <a:prstClr val="black"/>
              </a:solidFill>
            </a:endParaRPr>
          </a:p>
          <a:p>
            <a:pPr marL="342900" indent="-342900">
              <a:buClr>
                <a:srgbClr val="A2C816"/>
              </a:buClr>
              <a:buFont typeface="Wingdings" pitchFamily="2" charset="2"/>
              <a:buChar char="q"/>
            </a:pPr>
            <a:endParaRPr lang="ru-RU" sz="2200" dirty="0" smtClean="0">
              <a:solidFill>
                <a:prstClr val="black"/>
              </a:solidFill>
            </a:endParaRPr>
          </a:p>
          <a:p>
            <a:pPr marL="342900" indent="-342900">
              <a:buClr>
                <a:srgbClr val="A2C816"/>
              </a:buClr>
              <a:buFont typeface="Wingdings" pitchFamily="2" charset="2"/>
              <a:buChar char="q"/>
            </a:pPr>
            <a:r>
              <a:rPr lang="ru-RU" sz="2200" dirty="0" smtClean="0">
                <a:solidFill>
                  <a:prstClr val="black"/>
                </a:solidFill>
              </a:rPr>
              <a:t>Анализ опасности</a:t>
            </a:r>
            <a:r>
              <a:rPr lang="en-US" sz="2200" dirty="0" smtClean="0">
                <a:solidFill>
                  <a:prstClr val="black"/>
                </a:solidFill>
              </a:rPr>
              <a:t> (</a:t>
            </a:r>
            <a:r>
              <a:rPr lang="en-US" sz="2200" b="1" dirty="0" smtClean="0">
                <a:solidFill>
                  <a:prstClr val="black"/>
                </a:solidFill>
              </a:rPr>
              <a:t>hazard</a:t>
            </a:r>
            <a:r>
              <a:rPr lang="en-US" sz="2200" dirty="0" smtClean="0">
                <a:solidFill>
                  <a:prstClr val="black"/>
                </a:solidFill>
              </a:rPr>
              <a:t>)</a:t>
            </a:r>
            <a:r>
              <a:rPr lang="ru-RU" sz="2200" dirty="0" smtClean="0">
                <a:solidFill>
                  <a:prstClr val="black"/>
                </a:solidFill>
              </a:rPr>
              <a:t>. Динамика вероятности ухода в следующем периоде при условии, что клиент остался до текущего.</a:t>
            </a:r>
          </a:p>
          <a:p>
            <a:pPr marL="342900" indent="-342900">
              <a:buClr>
                <a:srgbClr val="A2C816"/>
              </a:buClr>
              <a:buFont typeface="Wingdings" pitchFamily="2" charset="2"/>
              <a:buChar char="q"/>
            </a:pPr>
            <a:endParaRPr lang="ru-RU" sz="2200" dirty="0">
              <a:solidFill>
                <a:prstClr val="black"/>
              </a:solidFill>
            </a:endParaRPr>
          </a:p>
          <a:p>
            <a:pPr marL="457200" lvl="2">
              <a:buClr>
                <a:srgbClr val="A2C816"/>
              </a:buClr>
            </a:pPr>
            <a:r>
              <a:rPr lang="ru-RU" dirty="0">
                <a:solidFill>
                  <a:prstClr val="black"/>
                </a:solidFill>
              </a:rPr>
              <a:t>Все клиенты смещаются по временной оси </a:t>
            </a:r>
            <a:r>
              <a:rPr lang="en-US" dirty="0">
                <a:solidFill>
                  <a:prstClr val="black"/>
                </a:solidFill>
              </a:rPr>
              <a:t>X </a:t>
            </a:r>
            <a:r>
              <a:rPr lang="ru-RU" dirty="0">
                <a:solidFill>
                  <a:prstClr val="black"/>
                </a:solidFill>
              </a:rPr>
              <a:t>в точку 0. По оси </a:t>
            </a:r>
            <a:r>
              <a:rPr lang="en-US" dirty="0">
                <a:solidFill>
                  <a:prstClr val="black"/>
                </a:solidFill>
              </a:rPr>
              <a:t>Y </a:t>
            </a:r>
            <a:r>
              <a:rPr lang="ru-RU" dirty="0">
                <a:solidFill>
                  <a:prstClr val="black"/>
                </a:solidFill>
              </a:rPr>
              <a:t>откладывается часть </a:t>
            </a:r>
            <a:r>
              <a:rPr lang="ru-RU" i="1" dirty="0">
                <a:solidFill>
                  <a:prstClr val="black"/>
                </a:solidFill>
              </a:rPr>
              <a:t>оставшихся к этому времени </a:t>
            </a:r>
            <a:r>
              <a:rPr lang="ru-RU" dirty="0" smtClean="0">
                <a:solidFill>
                  <a:prstClr val="black"/>
                </a:solidFill>
              </a:rPr>
              <a:t>клиентов, ушедших в следующем периоде. </a:t>
            </a:r>
            <a:endParaRPr lang="ru-RU" dirty="0">
              <a:solidFill>
                <a:prstClr val="black"/>
              </a:solidFill>
            </a:endParaRPr>
          </a:p>
          <a:p>
            <a:pPr marL="342900" indent="-342900">
              <a:buClr>
                <a:srgbClr val="A2C816"/>
              </a:buClr>
              <a:buFont typeface="Wingdings" pitchFamily="2" charset="2"/>
              <a:buChar char="q"/>
            </a:pPr>
            <a:endParaRPr lang="ru-RU" sz="2200" dirty="0" smtClean="0">
              <a:solidFill>
                <a:prstClr val="black"/>
              </a:solidFill>
            </a:endParaRPr>
          </a:p>
          <a:p>
            <a:pPr>
              <a:buClr>
                <a:srgbClr val="A2C816"/>
              </a:buClr>
            </a:pPr>
            <a:endParaRPr lang="ru-RU" sz="2400" dirty="0">
              <a:solidFill>
                <a:prstClr val="black"/>
              </a:solidFill>
            </a:endParaRPr>
          </a:p>
        </p:txBody>
      </p:sp>
    </p:spTree>
    <p:extLst>
      <p:ext uri="{BB962C8B-B14F-4D97-AF65-F5344CB8AC3E}">
        <p14:creationId xmlns:p14="http://schemas.microsoft.com/office/powerpoint/2010/main" val="4077033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910454"/>
          </a:xfrm>
        </p:spPr>
        <p:txBody>
          <a:bodyPr>
            <a:noAutofit/>
          </a:bodyPr>
          <a:lstStyle/>
          <a:p>
            <a:r>
              <a:rPr lang="en-US" dirty="0" smtClean="0"/>
              <a:t>Survival Function</a:t>
            </a:r>
            <a:endParaRPr lang="ru-RU"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51625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740731167"/>
              </p:ext>
            </p:extLst>
          </p:nvPr>
        </p:nvGraphicFramePr>
        <p:xfrm>
          <a:off x="2162175" y="1484313"/>
          <a:ext cx="1441450" cy="433387"/>
        </p:xfrm>
        <a:graphic>
          <a:graphicData uri="http://schemas.openxmlformats.org/presentationml/2006/ole">
            <mc:AlternateContent xmlns:mc="http://schemas.openxmlformats.org/markup-compatibility/2006">
              <mc:Choice xmlns:v="urn:schemas-microsoft-com:vml" Requires="v">
                <p:oleObj spid="_x0000_s4152" name="Equation" r:id="rId4" imgW="1015920" imgH="253800" progId="Equation.DSMT4">
                  <p:embed/>
                </p:oleObj>
              </mc:Choice>
              <mc:Fallback>
                <p:oleObj name="Equation" r:id="rId4" imgW="1015920" imgH="253800" progId="Equation.DSMT4">
                  <p:embed/>
                  <p:pic>
                    <p:nvPicPr>
                      <p:cNvPr id="0" name="Object 10"/>
                      <p:cNvPicPr>
                        <a:picLocks noChangeAspect="1" noChangeArrowheads="1"/>
                      </p:cNvPicPr>
                      <p:nvPr/>
                    </p:nvPicPr>
                    <p:blipFill>
                      <a:blip r:embed="rId5"/>
                      <a:srcRect/>
                      <a:stretch>
                        <a:fillRect/>
                      </a:stretch>
                    </p:blipFill>
                    <p:spPr bwMode="auto">
                      <a:xfrm>
                        <a:off x="2162175" y="1484313"/>
                        <a:ext cx="14414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95536" y="5229200"/>
            <a:ext cx="8208912" cy="1008112"/>
          </a:xfrm>
          <a:prstGeom prst="rect">
            <a:avLst/>
          </a:prstGeom>
        </p:spPr>
        <p:txBody>
          <a:bodyPr vert="horz" wrap="square" lIns="91440" tIns="45720" rIns="91440" bIns="45720" rtlCol="0">
            <a:noAutofit/>
          </a:bodyPr>
          <a:lstStyle/>
          <a:p>
            <a:pPr>
              <a:spcBef>
                <a:spcPts val="2000"/>
              </a:spcBef>
              <a:buClr>
                <a:srgbClr val="A2C816"/>
              </a:buClr>
            </a:pPr>
            <a:r>
              <a:rPr lang="ru-RU" sz="2000" dirty="0" smtClean="0">
                <a:solidFill>
                  <a:prstClr val="black"/>
                </a:solidFill>
              </a:rPr>
              <a:t>Функция дожития – вероятность того, что клиент останется после момента времени </a:t>
            </a:r>
            <a:r>
              <a:rPr lang="en-US" sz="2000" dirty="0" smtClean="0">
                <a:solidFill>
                  <a:prstClr val="black"/>
                </a:solidFill>
              </a:rPr>
              <a:t>t</a:t>
            </a:r>
            <a:r>
              <a:rPr lang="ru-RU" sz="2000" dirty="0" smtClean="0">
                <a:solidFill>
                  <a:prstClr val="black"/>
                </a:solidFill>
              </a:rPr>
              <a:t>, монотонно убывающая функция.</a:t>
            </a:r>
          </a:p>
        </p:txBody>
      </p:sp>
      <p:sp>
        <p:nvSpPr>
          <p:cNvPr id="9" name="TextBox 8"/>
          <p:cNvSpPr txBox="1"/>
          <p:nvPr/>
        </p:nvSpPr>
        <p:spPr>
          <a:xfrm>
            <a:off x="467544" y="4465389"/>
            <a:ext cx="6480720" cy="619795"/>
          </a:xfrm>
          <a:prstGeom prst="rect">
            <a:avLst/>
          </a:prstGeom>
        </p:spPr>
        <p:txBody>
          <a:bodyPr vert="horz" wrap="square" lIns="91440" tIns="45720" rIns="91440" bIns="45720" rtlCol="0">
            <a:noAutofit/>
          </a:bodyPr>
          <a:lstStyle/>
          <a:p>
            <a:pPr>
              <a:spcBef>
                <a:spcPts val="2000"/>
              </a:spcBef>
              <a:buClr>
                <a:srgbClr val="A2C816"/>
              </a:buClr>
            </a:pPr>
            <a:r>
              <a:rPr lang="en-US" dirty="0" smtClean="0">
                <a:solidFill>
                  <a:prstClr val="black"/>
                </a:solidFill>
              </a:rPr>
              <a:t>T – </a:t>
            </a:r>
            <a:r>
              <a:rPr lang="ru-RU" dirty="0" smtClean="0">
                <a:solidFill>
                  <a:prstClr val="black"/>
                </a:solidFill>
              </a:rPr>
              <a:t>случайная величина, описывающая время ухода клиента</a:t>
            </a:r>
            <a:r>
              <a:rPr lang="en-US" dirty="0" smtClean="0">
                <a:solidFill>
                  <a:prstClr val="black"/>
                </a:solidFill>
              </a:rPr>
              <a:t>, S(t) – </a:t>
            </a:r>
            <a:r>
              <a:rPr lang="ru-RU" dirty="0" smtClean="0">
                <a:solidFill>
                  <a:prstClr val="black"/>
                </a:solidFill>
              </a:rPr>
              <a:t>вероятность дожития до времени </a:t>
            </a:r>
            <a:r>
              <a:rPr lang="en-US" dirty="0" smtClean="0">
                <a:solidFill>
                  <a:prstClr val="black"/>
                </a:solidFill>
              </a:rPr>
              <a:t>t.</a:t>
            </a:r>
            <a:endParaRPr lang="ru-RU" dirty="0" smtClean="0">
              <a:solidFill>
                <a:prstClr val="black"/>
              </a:solidFill>
            </a:endParaRPr>
          </a:p>
        </p:txBody>
      </p:sp>
    </p:spTree>
    <p:extLst>
      <p:ext uri="{BB962C8B-B14F-4D97-AF65-F5344CB8AC3E}">
        <p14:creationId xmlns:p14="http://schemas.microsoft.com/office/powerpoint/2010/main" val="31784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910454"/>
          </a:xfrm>
        </p:spPr>
        <p:txBody>
          <a:bodyPr>
            <a:noAutofit/>
          </a:bodyPr>
          <a:lstStyle/>
          <a:p>
            <a:r>
              <a:rPr lang="en-US" dirty="0" smtClean="0"/>
              <a:t>Hazard Function</a:t>
            </a:r>
            <a:endParaRPr lang="ru-RU" dirty="0" smtClean="0"/>
          </a:p>
        </p:txBody>
      </p:sp>
      <p:sp>
        <p:nvSpPr>
          <p:cNvPr id="7" name="TextBox 6"/>
          <p:cNvSpPr txBox="1"/>
          <p:nvPr/>
        </p:nvSpPr>
        <p:spPr>
          <a:xfrm>
            <a:off x="179512" y="1196752"/>
            <a:ext cx="8424936" cy="648072"/>
          </a:xfrm>
          <a:prstGeom prst="rect">
            <a:avLst/>
          </a:prstGeom>
        </p:spPr>
        <p:txBody>
          <a:bodyPr vert="horz" wrap="square" lIns="91440" tIns="45720" rIns="91440" bIns="45720" rtlCol="0">
            <a:noAutofit/>
          </a:bodyPr>
          <a:lstStyle/>
          <a:p>
            <a:pPr>
              <a:spcBef>
                <a:spcPts val="2000"/>
              </a:spcBef>
              <a:buClr>
                <a:srgbClr val="A2C816"/>
              </a:buClr>
            </a:pPr>
            <a:r>
              <a:rPr lang="ru-RU" dirty="0" smtClean="0">
                <a:solidFill>
                  <a:prstClr val="black"/>
                </a:solidFill>
              </a:rPr>
              <a:t>Вероятность</a:t>
            </a:r>
            <a:r>
              <a:rPr lang="en-US" dirty="0" smtClean="0">
                <a:solidFill>
                  <a:prstClr val="black"/>
                </a:solidFill>
              </a:rPr>
              <a:t> </a:t>
            </a:r>
            <a:r>
              <a:rPr lang="ru-RU" dirty="0" smtClean="0">
                <a:solidFill>
                  <a:prstClr val="black"/>
                </a:solidFill>
              </a:rPr>
              <a:t>ухода клиента в течении времени </a:t>
            </a:r>
            <a:r>
              <a:rPr lang="ru-RU" dirty="0">
                <a:solidFill>
                  <a:prstClr val="black"/>
                </a:solidFill>
              </a:rPr>
              <a:t> </a:t>
            </a:r>
            <a:r>
              <a:rPr lang="ru-RU" dirty="0" smtClean="0">
                <a:solidFill>
                  <a:prstClr val="black"/>
                </a:solidFill>
              </a:rPr>
              <a:t>    </a:t>
            </a:r>
            <a:r>
              <a:rPr lang="en-US" dirty="0" smtClean="0">
                <a:solidFill>
                  <a:prstClr val="black"/>
                </a:solidFill>
              </a:rPr>
              <a:t>          </a:t>
            </a:r>
            <a:r>
              <a:rPr lang="ru-RU" dirty="0" smtClean="0">
                <a:solidFill>
                  <a:prstClr val="black"/>
                </a:solidFill>
              </a:rPr>
              <a:t>при условии дожития до времени </a:t>
            </a:r>
            <a:r>
              <a:rPr lang="en-US" dirty="0" smtClean="0">
                <a:solidFill>
                  <a:prstClr val="black"/>
                </a:solidFill>
              </a:rPr>
              <a:t>t.</a:t>
            </a:r>
            <a:endParaRPr lang="ru-RU" dirty="0" smtClean="0">
              <a:solidFill>
                <a:prstClr val="black"/>
              </a:solidFill>
            </a:endParaRPr>
          </a:p>
        </p:txBody>
      </p:sp>
      <p:pic>
        <p:nvPicPr>
          <p:cNvPr id="8"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250590"/>
            <a:ext cx="936104" cy="37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1520" y="2780928"/>
            <a:ext cx="8568952" cy="1080120"/>
          </a:xfrm>
          <a:prstGeom prst="rect">
            <a:avLst/>
          </a:prstGeom>
        </p:spPr>
        <p:txBody>
          <a:bodyPr vert="horz" wrap="square" lIns="91440" tIns="45720" rIns="91440" bIns="45720" rtlCol="0">
            <a:noAutofit/>
          </a:bodyPr>
          <a:lstStyle/>
          <a:p>
            <a:pPr>
              <a:spcBef>
                <a:spcPts val="2000"/>
              </a:spcBef>
              <a:buClr>
                <a:srgbClr val="A2C816"/>
              </a:buClr>
            </a:pPr>
            <a:r>
              <a:rPr lang="ru-RU" dirty="0" smtClean="0">
                <a:solidFill>
                  <a:prstClr val="black"/>
                </a:solidFill>
              </a:rPr>
              <a:t>Функция опасности (</a:t>
            </a:r>
            <a:r>
              <a:rPr lang="en-US" b="1" dirty="0" smtClean="0">
                <a:solidFill>
                  <a:prstClr val="black"/>
                </a:solidFill>
              </a:rPr>
              <a:t>hazard function</a:t>
            </a:r>
            <a:r>
              <a:rPr lang="en-US" dirty="0" smtClean="0">
                <a:solidFill>
                  <a:prstClr val="black"/>
                </a:solidFill>
              </a:rPr>
              <a:t>)</a:t>
            </a:r>
            <a:r>
              <a:rPr lang="ru-RU" dirty="0" smtClean="0">
                <a:solidFill>
                  <a:prstClr val="black"/>
                </a:solidFill>
              </a:rPr>
              <a:t> – производная, плотность вероятности ухода клиента в момент времени </a:t>
            </a:r>
            <a:r>
              <a:rPr lang="en-US" dirty="0" smtClean="0">
                <a:solidFill>
                  <a:prstClr val="black"/>
                </a:solidFill>
              </a:rPr>
              <a:t>t </a:t>
            </a:r>
            <a:r>
              <a:rPr lang="ru-RU" dirty="0" smtClean="0">
                <a:solidFill>
                  <a:prstClr val="black"/>
                </a:solidFill>
              </a:rPr>
              <a:t>при условии дожития до этого времени</a:t>
            </a:r>
            <a:r>
              <a:rPr lang="en-US" dirty="0" smtClean="0">
                <a:solidFill>
                  <a:prstClr val="black"/>
                </a:solidFill>
              </a:rPr>
              <a:t>.</a:t>
            </a:r>
            <a:endParaRPr lang="ru-RU" dirty="0" smtClean="0">
              <a:solidFill>
                <a:prstClr val="black"/>
              </a:solidFill>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581128"/>
            <a:ext cx="441253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59292" y="4667274"/>
            <a:ext cx="4305196" cy="1771923"/>
          </a:xfrm>
          <a:prstGeom prst="rect">
            <a:avLst/>
          </a:prstGeom>
        </p:spPr>
        <p:txBody>
          <a:bodyPr vert="horz" wrap="square" lIns="91440" tIns="45720" rIns="91440" bIns="45720" rtlCol="0">
            <a:noAutofit/>
          </a:bodyPr>
          <a:lstStyle/>
          <a:p>
            <a:pPr>
              <a:spcBef>
                <a:spcPts val="2000"/>
              </a:spcBef>
              <a:buClr>
                <a:srgbClr val="A2C816"/>
              </a:buClr>
            </a:pPr>
            <a:r>
              <a:rPr lang="ru-RU" dirty="0" smtClean="0">
                <a:solidFill>
                  <a:prstClr val="black"/>
                </a:solidFill>
              </a:rPr>
              <a:t>Для большинства европейских банков существуют 2 критических периода ухода: в течение 1 года и через 20 лет.</a:t>
            </a:r>
          </a:p>
        </p:txBody>
      </p:sp>
      <p:pic>
        <p:nvPicPr>
          <p:cNvPr id="5211"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656944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13"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615884"/>
            <a:ext cx="7416824" cy="8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279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910454"/>
          </a:xfrm>
        </p:spPr>
        <p:txBody>
          <a:bodyPr>
            <a:noAutofit/>
          </a:bodyPr>
          <a:lstStyle/>
          <a:p>
            <a:r>
              <a:rPr lang="en-US" dirty="0" smtClean="0"/>
              <a:t>Expected future lifetime</a:t>
            </a:r>
            <a:endParaRPr lang="ru-RU" dirty="0" smtClean="0"/>
          </a:p>
        </p:txBody>
      </p:sp>
      <p:sp>
        <p:nvSpPr>
          <p:cNvPr id="8" name="TextBox 7"/>
          <p:cNvSpPr txBox="1"/>
          <p:nvPr/>
        </p:nvSpPr>
        <p:spPr>
          <a:xfrm>
            <a:off x="179512" y="1268761"/>
            <a:ext cx="8455540" cy="576064"/>
          </a:xfrm>
          <a:prstGeom prst="rect">
            <a:avLst/>
          </a:prstGeom>
        </p:spPr>
        <p:txBody>
          <a:bodyPr vert="horz" wrap="square" lIns="91440" tIns="45720" rIns="91440" bIns="45720" rtlCol="0">
            <a:noAutofit/>
          </a:bodyPr>
          <a:lstStyle/>
          <a:p>
            <a:pPr>
              <a:buClr>
                <a:srgbClr val="A2C816"/>
              </a:buClr>
            </a:pPr>
            <a:r>
              <a:rPr lang="ru-RU" sz="2400" dirty="0" smtClean="0">
                <a:solidFill>
                  <a:prstClr val="black"/>
                </a:solidFill>
              </a:rPr>
              <a:t>Среднее время, оставшееся до ухода</a:t>
            </a:r>
          </a:p>
          <a:p>
            <a:pPr>
              <a:buClr>
                <a:srgbClr val="A2C816"/>
              </a:buClr>
            </a:pPr>
            <a:endParaRPr lang="ru-RU" sz="2400" dirty="0" smtClean="0">
              <a:solidFill>
                <a:prstClr val="black"/>
              </a:solidFill>
            </a:endParaRPr>
          </a:p>
        </p:txBody>
      </p:sp>
      <p:sp>
        <p:nvSpPr>
          <p:cNvPr id="14" name="TextBox 13"/>
          <p:cNvSpPr txBox="1"/>
          <p:nvPr/>
        </p:nvSpPr>
        <p:spPr>
          <a:xfrm>
            <a:off x="200214" y="1772816"/>
            <a:ext cx="8620258" cy="879550"/>
          </a:xfrm>
          <a:prstGeom prst="rect">
            <a:avLst/>
          </a:prstGeom>
        </p:spPr>
        <p:txBody>
          <a:bodyPr vert="horz" wrap="square" lIns="91440" tIns="45720" rIns="91440" bIns="45720" rtlCol="0">
            <a:noAutofit/>
          </a:bodyPr>
          <a:lstStyle/>
          <a:p>
            <a:pPr>
              <a:spcBef>
                <a:spcPts val="2000"/>
              </a:spcBef>
              <a:buClr>
                <a:srgbClr val="A2C816"/>
              </a:buClr>
            </a:pPr>
            <a:r>
              <a:rPr lang="ru-RU" dirty="0" smtClean="0">
                <a:solidFill>
                  <a:prstClr val="black"/>
                </a:solidFill>
              </a:rPr>
              <a:t>Ожидаемое время, оставшееся до ухода клиента при условии его дожития до времени </a:t>
            </a:r>
            <a:r>
              <a:rPr lang="en-US" dirty="0" smtClean="0">
                <a:solidFill>
                  <a:prstClr val="black"/>
                </a:solidFill>
              </a:rPr>
              <a:t>    </a:t>
            </a:r>
            <a:r>
              <a:rPr lang="ru-RU" dirty="0" smtClean="0">
                <a:solidFill>
                  <a:prstClr val="black"/>
                </a:solidFill>
              </a:rPr>
              <a:t> </a:t>
            </a:r>
            <a:r>
              <a:rPr lang="en-US" dirty="0" smtClean="0">
                <a:solidFill>
                  <a:prstClr val="black"/>
                </a:solidFill>
              </a:rPr>
              <a:t>:</a:t>
            </a:r>
            <a:endParaRPr lang="ru-RU" dirty="0" smtClean="0">
              <a:solidFill>
                <a:prstClr val="black"/>
              </a:solidFill>
            </a:endParaRPr>
          </a:p>
        </p:txBody>
      </p:sp>
      <p:pic>
        <p:nvPicPr>
          <p:cNvPr id="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75" y="2050877"/>
            <a:ext cx="361057" cy="44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 name="Picture 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92896"/>
            <a:ext cx="8064896" cy="385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580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910454"/>
          </a:xfrm>
        </p:spPr>
        <p:txBody>
          <a:bodyPr>
            <a:noAutofit/>
          </a:bodyPr>
          <a:lstStyle/>
          <a:p>
            <a:r>
              <a:rPr lang="ru-RU" dirty="0" smtClean="0"/>
              <a:t>Регрессия Кокса</a:t>
            </a:r>
          </a:p>
        </p:txBody>
      </p:sp>
      <p:sp>
        <p:nvSpPr>
          <p:cNvPr id="8" name="TextBox 7"/>
          <p:cNvSpPr txBox="1"/>
          <p:nvPr/>
        </p:nvSpPr>
        <p:spPr>
          <a:xfrm>
            <a:off x="179512" y="1268761"/>
            <a:ext cx="8784976" cy="504056"/>
          </a:xfrm>
          <a:prstGeom prst="rect">
            <a:avLst/>
          </a:prstGeom>
        </p:spPr>
        <p:txBody>
          <a:bodyPr vert="horz" wrap="square" lIns="91440" tIns="45720" rIns="91440" bIns="45720" rtlCol="0">
            <a:noAutofit/>
          </a:bodyPr>
          <a:lstStyle/>
          <a:p>
            <a:pPr>
              <a:buClr>
                <a:srgbClr val="A2C816"/>
              </a:buClr>
            </a:pPr>
            <a:r>
              <a:rPr lang="ru-RU" sz="2200" dirty="0" smtClean="0">
                <a:solidFill>
                  <a:prstClr val="black"/>
                </a:solidFill>
              </a:rPr>
              <a:t>Зависимость функции опасности от характеристик клиента</a:t>
            </a:r>
            <a:r>
              <a:rPr lang="en-US" sz="2200" dirty="0" smtClean="0">
                <a:solidFill>
                  <a:prstClr val="black"/>
                </a:solidFill>
              </a:rPr>
              <a:t> </a:t>
            </a:r>
            <a:endParaRPr lang="ru-RU" sz="2200" dirty="0" smtClean="0">
              <a:solidFill>
                <a:prstClr val="black"/>
              </a:solidFill>
            </a:endParaRPr>
          </a:p>
          <a:p>
            <a:pPr>
              <a:buClr>
                <a:srgbClr val="A2C816"/>
              </a:buClr>
            </a:pPr>
            <a:endParaRPr lang="ru-RU" sz="2200" dirty="0" smtClean="0">
              <a:solidFill>
                <a:prstClr val="black"/>
              </a:solidFill>
            </a:endParaRPr>
          </a:p>
        </p:txBody>
      </p:sp>
      <p:sp>
        <p:nvSpPr>
          <p:cNvPr id="14" name="TextBox 13"/>
          <p:cNvSpPr txBox="1"/>
          <p:nvPr/>
        </p:nvSpPr>
        <p:spPr>
          <a:xfrm>
            <a:off x="200214" y="2708920"/>
            <a:ext cx="8620258" cy="3816424"/>
          </a:xfrm>
          <a:prstGeom prst="rect">
            <a:avLst/>
          </a:prstGeom>
        </p:spPr>
        <p:txBody>
          <a:bodyPr vert="horz" wrap="square" lIns="91440" tIns="45720" rIns="91440" bIns="45720" rtlCol="0">
            <a:noAutofit/>
          </a:bodyPr>
          <a:lstStyle/>
          <a:p>
            <a:pPr>
              <a:spcBef>
                <a:spcPts val="2000"/>
              </a:spcBef>
              <a:buClr>
                <a:srgbClr val="A2C816"/>
              </a:buClr>
            </a:pPr>
            <a:r>
              <a:rPr lang="ru-RU" dirty="0" smtClean="0">
                <a:solidFill>
                  <a:prstClr val="black"/>
                </a:solidFill>
              </a:rPr>
              <a:t>Функция опасности описывается как некая базовая функция</a:t>
            </a:r>
            <a:r>
              <a:rPr lang="en-US" dirty="0" smtClean="0">
                <a:solidFill>
                  <a:prstClr val="black"/>
                </a:solidFill>
              </a:rPr>
              <a:t> </a:t>
            </a:r>
            <a:r>
              <a:rPr lang="ru-RU" dirty="0" smtClean="0">
                <a:solidFill>
                  <a:prstClr val="black"/>
                </a:solidFill>
              </a:rPr>
              <a:t>опасности</a:t>
            </a:r>
            <a:r>
              <a:rPr lang="en-US" dirty="0">
                <a:solidFill>
                  <a:prstClr val="black"/>
                </a:solidFill>
              </a:rPr>
              <a:t> h</a:t>
            </a:r>
            <a:r>
              <a:rPr lang="en-US" baseline="-25000" dirty="0">
                <a:solidFill>
                  <a:prstClr val="black"/>
                </a:solidFill>
              </a:rPr>
              <a:t>0 </a:t>
            </a:r>
            <a:r>
              <a:rPr lang="en-US" dirty="0">
                <a:solidFill>
                  <a:prstClr val="black"/>
                </a:solidFill>
              </a:rPr>
              <a:t>(t)</a:t>
            </a:r>
            <a:r>
              <a:rPr lang="ru-RU" dirty="0" smtClean="0">
                <a:solidFill>
                  <a:prstClr val="black"/>
                </a:solidFill>
              </a:rPr>
              <a:t>, зависящая от времени, </a:t>
            </a:r>
            <a:r>
              <a:rPr lang="ru-RU" dirty="0" err="1" smtClean="0">
                <a:solidFill>
                  <a:prstClr val="black"/>
                </a:solidFill>
              </a:rPr>
              <a:t>промодулированная</a:t>
            </a:r>
            <a:r>
              <a:rPr lang="ru-RU" dirty="0">
                <a:solidFill>
                  <a:prstClr val="black"/>
                </a:solidFill>
              </a:rPr>
              <a:t> </a:t>
            </a:r>
            <a:r>
              <a:rPr lang="ru-RU" dirty="0" smtClean="0">
                <a:solidFill>
                  <a:prstClr val="black"/>
                </a:solidFill>
              </a:rPr>
              <a:t>характеристиками клиента </a:t>
            </a:r>
            <a:r>
              <a:rPr lang="en-US" dirty="0" smtClean="0">
                <a:solidFill>
                  <a:prstClr val="black"/>
                </a:solidFill>
              </a:rPr>
              <a:t>x</a:t>
            </a:r>
            <a:r>
              <a:rPr lang="en-US" baseline="-25000" dirty="0" smtClean="0">
                <a:solidFill>
                  <a:prstClr val="black"/>
                </a:solidFill>
              </a:rPr>
              <a:t>1</a:t>
            </a:r>
            <a:r>
              <a:rPr lang="en-US" dirty="0" smtClean="0">
                <a:solidFill>
                  <a:prstClr val="black"/>
                </a:solidFill>
              </a:rPr>
              <a:t>,…,</a:t>
            </a:r>
            <a:r>
              <a:rPr lang="en-US" dirty="0">
                <a:solidFill>
                  <a:prstClr val="black"/>
                </a:solidFill>
              </a:rPr>
              <a:t> </a:t>
            </a:r>
            <a:r>
              <a:rPr lang="en-US" dirty="0" err="1" smtClean="0">
                <a:solidFill>
                  <a:prstClr val="black"/>
                </a:solidFill>
              </a:rPr>
              <a:t>x</a:t>
            </a:r>
            <a:r>
              <a:rPr lang="en-US" baseline="-25000" dirty="0" err="1" smtClean="0">
                <a:solidFill>
                  <a:prstClr val="black"/>
                </a:solidFill>
              </a:rPr>
              <a:t>n</a:t>
            </a:r>
            <a:r>
              <a:rPr lang="en-US" dirty="0">
                <a:solidFill>
                  <a:prstClr val="black"/>
                </a:solidFill>
              </a:rPr>
              <a:t>.</a:t>
            </a:r>
            <a:r>
              <a:rPr lang="ru-RU" dirty="0" smtClean="0">
                <a:solidFill>
                  <a:prstClr val="black"/>
                </a:solidFill>
              </a:rPr>
              <a:t> Если два клиента отличаются только характеристикой </a:t>
            </a:r>
            <a:r>
              <a:rPr lang="en-US" dirty="0" smtClean="0">
                <a:solidFill>
                  <a:prstClr val="black"/>
                </a:solidFill>
              </a:rPr>
              <a:t>i</a:t>
            </a:r>
            <a:r>
              <a:rPr lang="ru-RU" dirty="0" smtClean="0">
                <a:solidFill>
                  <a:prstClr val="black"/>
                </a:solidFill>
              </a:rPr>
              <a:t>, т.е. у одного она есть (1), а у другого нет (0), то отношение функций опасности будет равно константе.</a:t>
            </a:r>
          </a:p>
          <a:p>
            <a:pPr>
              <a:spcBef>
                <a:spcPts val="2000"/>
              </a:spcBef>
              <a:buClr>
                <a:srgbClr val="A2C816"/>
              </a:buClr>
            </a:pPr>
            <a:endParaRPr lang="ru-RU" dirty="0">
              <a:solidFill>
                <a:prstClr val="black"/>
              </a:solidFill>
            </a:endParaRPr>
          </a:p>
          <a:p>
            <a:pPr>
              <a:spcBef>
                <a:spcPts val="2000"/>
              </a:spcBef>
              <a:buClr>
                <a:srgbClr val="A2C816"/>
              </a:buClr>
            </a:pPr>
            <a:endParaRPr lang="ru-RU" dirty="0" smtClean="0">
              <a:solidFill>
                <a:prstClr val="black"/>
              </a:solidFill>
            </a:endParaRPr>
          </a:p>
          <a:p>
            <a:pPr>
              <a:spcBef>
                <a:spcPts val="2000"/>
              </a:spcBef>
              <a:buClr>
                <a:srgbClr val="A2C816"/>
              </a:buClr>
            </a:pPr>
            <a:endParaRPr lang="ru-RU" dirty="0" smtClean="0">
              <a:solidFill>
                <a:prstClr val="black"/>
              </a:solidFill>
            </a:endParaRPr>
          </a:p>
        </p:txBody>
      </p:sp>
      <p:pic>
        <p:nvPicPr>
          <p:cNvPr id="6179"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4221088"/>
            <a:ext cx="626469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4"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6448400"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09"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256126"/>
            <a:ext cx="1466514" cy="68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877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910454"/>
          </a:xfrm>
        </p:spPr>
        <p:txBody>
          <a:bodyPr>
            <a:noAutofit/>
          </a:bodyPr>
          <a:lstStyle/>
          <a:p>
            <a:r>
              <a:rPr lang="ru-RU" dirty="0" smtClean="0"/>
              <a:t>Учет и</a:t>
            </a:r>
            <a:r>
              <a:rPr lang="ru-RU" dirty="0"/>
              <a:t>з</a:t>
            </a:r>
            <a:r>
              <a:rPr lang="ru-RU" dirty="0" smtClean="0"/>
              <a:t>меняющихся факторов</a:t>
            </a:r>
          </a:p>
        </p:txBody>
      </p:sp>
      <p:sp>
        <p:nvSpPr>
          <p:cNvPr id="14" name="TextBox 13"/>
          <p:cNvSpPr txBox="1"/>
          <p:nvPr/>
        </p:nvSpPr>
        <p:spPr>
          <a:xfrm>
            <a:off x="200214" y="1556792"/>
            <a:ext cx="8620258" cy="3816424"/>
          </a:xfrm>
          <a:prstGeom prst="rect">
            <a:avLst/>
          </a:prstGeom>
        </p:spPr>
        <p:txBody>
          <a:bodyPr vert="horz" wrap="square" lIns="91440" tIns="45720" rIns="91440" bIns="45720" rtlCol="0">
            <a:noAutofit/>
          </a:bodyPr>
          <a:lstStyle/>
          <a:p>
            <a:pPr>
              <a:spcBef>
                <a:spcPts val="2000"/>
              </a:spcBef>
              <a:buClr>
                <a:srgbClr val="A2C816"/>
              </a:buClr>
            </a:pPr>
            <a:r>
              <a:rPr lang="ru-RU" sz="2200" dirty="0" smtClean="0">
                <a:solidFill>
                  <a:prstClr val="black"/>
                </a:solidFill>
              </a:rPr>
              <a:t>Наряду с постоянными характеристиками клиента (пол, раса), существуют характеристики, меняющиеся во времени.  Их можно учитывать следующими методами:</a:t>
            </a:r>
          </a:p>
          <a:p>
            <a:pPr marL="342900" indent="-342900">
              <a:spcBef>
                <a:spcPts val="2000"/>
              </a:spcBef>
              <a:buClr>
                <a:srgbClr val="A2C816"/>
              </a:buClr>
              <a:buFont typeface="Wingdings" pitchFamily="2" charset="2"/>
              <a:buChar char="q"/>
            </a:pPr>
            <a:r>
              <a:rPr lang="ru-RU" sz="2200" dirty="0" smtClean="0">
                <a:solidFill>
                  <a:prstClr val="black"/>
                </a:solidFill>
              </a:rPr>
              <a:t>Вводить в модель характеристики, соответствующие прошлым периодам. Например, «количество банковских продуктов в текущий момент», </a:t>
            </a:r>
            <a:r>
              <a:rPr lang="ru-RU" sz="2200" dirty="0">
                <a:solidFill>
                  <a:prstClr val="black"/>
                </a:solidFill>
              </a:rPr>
              <a:t>«количество банковских продуктов в </a:t>
            </a:r>
            <a:r>
              <a:rPr lang="ru-RU" sz="2200" dirty="0" smtClean="0">
                <a:solidFill>
                  <a:prstClr val="black"/>
                </a:solidFill>
              </a:rPr>
              <a:t>прошлом месяце» и т.д.</a:t>
            </a:r>
          </a:p>
          <a:p>
            <a:pPr marL="342900" indent="-342900">
              <a:spcBef>
                <a:spcPts val="2000"/>
              </a:spcBef>
              <a:buClr>
                <a:srgbClr val="A2C816"/>
              </a:buClr>
              <a:buFont typeface="Wingdings" pitchFamily="2" charset="2"/>
              <a:buChar char="q"/>
            </a:pPr>
            <a:r>
              <a:rPr lang="ru-RU" sz="2200" dirty="0" smtClean="0">
                <a:solidFill>
                  <a:prstClr val="black"/>
                </a:solidFill>
              </a:rPr>
              <a:t>Ввести в модель Кокса характеристики </a:t>
            </a:r>
            <a:r>
              <a:rPr lang="en-US" sz="2200" dirty="0" smtClean="0">
                <a:solidFill>
                  <a:prstClr val="black"/>
                </a:solidFill>
              </a:rPr>
              <a:t>X(t) </a:t>
            </a:r>
            <a:r>
              <a:rPr lang="ru-RU" sz="2200" dirty="0" smtClean="0">
                <a:solidFill>
                  <a:prstClr val="black"/>
                </a:solidFill>
              </a:rPr>
              <a:t>как функции от времени и учитывать их влияние при помощи значений за прошлый период </a:t>
            </a:r>
            <a:r>
              <a:rPr lang="en-US" sz="2200" dirty="0" smtClean="0">
                <a:solidFill>
                  <a:prstClr val="black"/>
                </a:solidFill>
              </a:rPr>
              <a:t>t-1</a:t>
            </a:r>
            <a:r>
              <a:rPr lang="ru-RU" sz="2200" dirty="0" smtClean="0">
                <a:solidFill>
                  <a:prstClr val="black"/>
                </a:solidFill>
              </a:rPr>
              <a:t>:</a:t>
            </a:r>
          </a:p>
          <a:p>
            <a:pPr>
              <a:spcBef>
                <a:spcPts val="2000"/>
              </a:spcBef>
              <a:buClr>
                <a:srgbClr val="A2C816"/>
              </a:buClr>
            </a:pPr>
            <a:endParaRPr lang="ru-RU" sz="2400" dirty="0">
              <a:solidFill>
                <a:prstClr val="black"/>
              </a:solidFill>
            </a:endParaRPr>
          </a:p>
          <a:p>
            <a:pPr>
              <a:spcBef>
                <a:spcPts val="2000"/>
              </a:spcBef>
              <a:buClr>
                <a:srgbClr val="A2C816"/>
              </a:buClr>
            </a:pPr>
            <a:endParaRPr lang="ru-RU" sz="2400" dirty="0" smtClean="0">
              <a:solidFill>
                <a:prstClr val="black"/>
              </a:solidFill>
            </a:endParaRPr>
          </a:p>
          <a:p>
            <a:pPr>
              <a:spcBef>
                <a:spcPts val="2000"/>
              </a:spcBef>
              <a:buClr>
                <a:srgbClr val="A2C816"/>
              </a:buClr>
            </a:pPr>
            <a:endParaRPr lang="ru-RU" sz="2400" dirty="0" smtClean="0">
              <a:solidFill>
                <a:prstClr val="black"/>
              </a:solidFill>
            </a:endParaRPr>
          </a:p>
        </p:txBody>
      </p:sp>
      <p:pic>
        <p:nvPicPr>
          <p:cNvPr id="82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95" y="5517232"/>
            <a:ext cx="378399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712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ru-RU" dirty="0" smtClean="0"/>
              <a:t>Кластерный анализ</a:t>
            </a:r>
          </a:p>
        </p:txBody>
      </p:sp>
      <p:sp>
        <p:nvSpPr>
          <p:cNvPr id="8" name="TextBox 7"/>
          <p:cNvSpPr txBox="1"/>
          <p:nvPr/>
        </p:nvSpPr>
        <p:spPr>
          <a:xfrm>
            <a:off x="467544" y="1628800"/>
            <a:ext cx="8136904" cy="5112568"/>
          </a:xfrm>
          <a:prstGeom prst="rect">
            <a:avLst/>
          </a:prstGeom>
        </p:spPr>
        <p:txBody>
          <a:bodyPr vert="horz" wrap="square" lIns="91440" tIns="45720" rIns="91440" bIns="45720" rtlCol="0">
            <a:noAutofit/>
          </a:bodyPr>
          <a:lstStyle/>
          <a:p>
            <a:pPr marL="342900" indent="-342900"/>
            <a:r>
              <a:rPr lang="ru-RU" dirty="0"/>
              <a:t>Сегментация – обнаружение структуры данных</a:t>
            </a:r>
            <a:endParaRPr lang="en-US" dirty="0"/>
          </a:p>
          <a:p>
            <a:pPr marL="342900" indent="-342900"/>
            <a:endParaRPr lang="ru-RU" dirty="0"/>
          </a:p>
          <a:p>
            <a:pPr marL="892175" indent="-892175">
              <a:buFont typeface="Wingdings" pitchFamily="2" charset="2"/>
              <a:buChar char="q"/>
            </a:pPr>
            <a:r>
              <a:rPr lang="ru-RU" sz="1600" dirty="0" smtClean="0">
                <a:solidFill>
                  <a:prstClr val="black"/>
                </a:solidFill>
              </a:rPr>
              <a:t>На </a:t>
            </a:r>
            <a:r>
              <a:rPr lang="ru-RU" sz="1600" dirty="0">
                <a:solidFill>
                  <a:prstClr val="black"/>
                </a:solidFill>
              </a:rPr>
              <a:t>какие группы можно разбить клиентов?</a:t>
            </a:r>
            <a:endParaRPr lang="en-US" sz="1600" dirty="0">
              <a:solidFill>
                <a:prstClr val="black"/>
              </a:solidFill>
            </a:endParaRPr>
          </a:p>
          <a:p>
            <a:pPr marL="285750" indent="-285750">
              <a:buFont typeface="Wingdings" pitchFamily="2" charset="2"/>
              <a:buChar char="q"/>
            </a:pPr>
            <a:endParaRPr lang="ru-RU" sz="1600" dirty="0">
              <a:solidFill>
                <a:prstClr val="black"/>
              </a:solidFill>
            </a:endParaRPr>
          </a:p>
          <a:p>
            <a:pPr marL="892175" indent="-892175">
              <a:buFont typeface="Wingdings" pitchFamily="2" charset="2"/>
              <a:buChar char="q"/>
            </a:pPr>
            <a:r>
              <a:rPr lang="ru-RU" sz="1600" dirty="0" smtClean="0">
                <a:solidFill>
                  <a:prstClr val="black"/>
                </a:solidFill>
              </a:rPr>
              <a:t>Какая </a:t>
            </a:r>
            <a:r>
              <a:rPr lang="ru-RU" sz="1600" dirty="0">
                <a:solidFill>
                  <a:prstClr val="black"/>
                </a:solidFill>
              </a:rPr>
              <a:t>структура </a:t>
            </a:r>
            <a:r>
              <a:rPr lang="ru-RU" sz="1600" dirty="0" smtClean="0">
                <a:solidFill>
                  <a:prstClr val="black"/>
                </a:solidFill>
              </a:rPr>
              <a:t>продаж?</a:t>
            </a:r>
          </a:p>
          <a:p>
            <a:pPr marL="892175" indent="-892175">
              <a:buFont typeface="Wingdings" pitchFamily="2" charset="2"/>
              <a:buChar char="q"/>
            </a:pPr>
            <a:endParaRPr lang="en-US" sz="1600" dirty="0">
              <a:solidFill>
                <a:prstClr val="black"/>
              </a:solidFill>
            </a:endParaRPr>
          </a:p>
          <a:p>
            <a:pPr marL="892175" indent="-892175">
              <a:buFont typeface="Wingdings" pitchFamily="2" charset="2"/>
              <a:buChar char="q"/>
            </a:pPr>
            <a:r>
              <a:rPr lang="ru-RU" sz="1600" dirty="0" smtClean="0">
                <a:solidFill>
                  <a:prstClr val="black"/>
                </a:solidFill>
              </a:rPr>
              <a:t>Какие характеристики у мошеннических </a:t>
            </a:r>
            <a:r>
              <a:rPr lang="ru-RU" sz="1600" dirty="0">
                <a:solidFill>
                  <a:prstClr val="black"/>
                </a:solidFill>
              </a:rPr>
              <a:t>транзакций</a:t>
            </a:r>
            <a:r>
              <a:rPr lang="ru-RU" sz="1600" dirty="0" smtClean="0">
                <a:solidFill>
                  <a:prstClr val="black"/>
                </a:solidFill>
              </a:rPr>
              <a:t>?</a:t>
            </a:r>
          </a:p>
        </p:txBody>
      </p:sp>
      <p:pic>
        <p:nvPicPr>
          <p:cNvPr id="4" name="Picture 15"/>
          <p:cNvPicPr>
            <a:picLocks noChangeAspect="1" noChangeArrowheads="1"/>
          </p:cNvPicPr>
          <p:nvPr/>
        </p:nvPicPr>
        <p:blipFill>
          <a:blip r:embed="rId3" cstate="print">
            <a:clrChange>
              <a:clrFrom>
                <a:srgbClr val="FFFBE9"/>
              </a:clrFrom>
              <a:clrTo>
                <a:srgbClr val="FFFBE9">
                  <a:alpha val="0"/>
                </a:srgbClr>
              </a:clrTo>
            </a:clrChange>
            <a:extLst>
              <a:ext uri="{28A0092B-C50C-407E-A947-70E740481C1C}">
                <a14:useLocalDpi xmlns:a14="http://schemas.microsoft.com/office/drawing/2010/main" val="0"/>
              </a:ext>
            </a:extLst>
          </a:blip>
          <a:srcRect/>
          <a:stretch>
            <a:fillRect/>
          </a:stretch>
        </p:blipFill>
        <p:spPr bwMode="auto">
          <a:xfrm>
            <a:off x="1258888" y="3349773"/>
            <a:ext cx="348773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6"/>
          <p:cNvSpPr txBox="1">
            <a:spLocks noChangeArrowheads="1"/>
          </p:cNvSpPr>
          <p:nvPr/>
        </p:nvSpPr>
        <p:spPr bwMode="auto">
          <a:xfrm>
            <a:off x="1181100" y="6086623"/>
            <a:ext cx="5622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dirty="0">
                <a:solidFill>
                  <a:srgbClr val="000000"/>
                </a:solidFill>
                <a:cs typeface="Times New Roman" pitchFamily="18" charset="0"/>
              </a:rPr>
              <a:t>Разбиение постоянных клиентов книжного интернет-магазина по интересам.</a:t>
            </a:r>
            <a:r>
              <a:rPr lang="en-US" dirty="0"/>
              <a:t> </a:t>
            </a:r>
          </a:p>
        </p:txBody>
      </p:sp>
    </p:spTree>
    <p:extLst>
      <p:ext uri="{BB962C8B-B14F-4D97-AF65-F5344CB8AC3E}">
        <p14:creationId xmlns:p14="http://schemas.microsoft.com/office/powerpoint/2010/main" val="3139478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694430"/>
          </a:xfrm>
        </p:spPr>
        <p:txBody>
          <a:bodyPr>
            <a:noAutofit/>
          </a:bodyPr>
          <a:lstStyle/>
          <a:p>
            <a:r>
              <a:rPr lang="ru-RU" sz="2800" dirty="0" smtClean="0"/>
              <a:t>Оценка параметров в регрессии Кокса</a:t>
            </a:r>
          </a:p>
        </p:txBody>
      </p:sp>
      <p:sp>
        <p:nvSpPr>
          <p:cNvPr id="14" name="TextBox 13"/>
          <p:cNvSpPr txBox="1"/>
          <p:nvPr/>
        </p:nvSpPr>
        <p:spPr>
          <a:xfrm>
            <a:off x="199771" y="1052736"/>
            <a:ext cx="8620258" cy="1512168"/>
          </a:xfrm>
          <a:prstGeom prst="rect">
            <a:avLst/>
          </a:prstGeom>
        </p:spPr>
        <p:txBody>
          <a:bodyPr vert="horz" wrap="square" lIns="91440" tIns="45720" rIns="91440" bIns="45720" rtlCol="0">
            <a:noAutofit/>
          </a:bodyPr>
          <a:lstStyle/>
          <a:p>
            <a:pPr>
              <a:spcBef>
                <a:spcPts val="2000"/>
              </a:spcBef>
              <a:buClr>
                <a:srgbClr val="A2C816"/>
              </a:buClr>
            </a:pPr>
            <a:r>
              <a:rPr lang="ru-RU" dirty="0" smtClean="0">
                <a:solidFill>
                  <a:prstClr val="black"/>
                </a:solidFill>
              </a:rPr>
              <a:t>Параметры модели оцениваются методом максимального правдоподобия: функция правдоподобия данных – произведение плотности вероятности даты фактического ухода для клиентов, ушедших в течение рассматриваемого периода,</a:t>
            </a:r>
            <a:r>
              <a:rPr lang="en-US" dirty="0" smtClean="0">
                <a:solidFill>
                  <a:prstClr val="black"/>
                </a:solidFill>
              </a:rPr>
              <a:t> </a:t>
            </a:r>
            <a:r>
              <a:rPr lang="ru-RU" dirty="0" smtClean="0">
                <a:solidFill>
                  <a:prstClr val="black"/>
                </a:solidFill>
              </a:rPr>
              <a:t>и вероятности того, что время ухода оставшихся клиентов больше анализируемого периода:</a:t>
            </a:r>
          </a:p>
          <a:p>
            <a:pPr>
              <a:spcBef>
                <a:spcPts val="2000"/>
              </a:spcBef>
              <a:buClr>
                <a:srgbClr val="A2C816"/>
              </a:buClr>
            </a:pPr>
            <a:endParaRPr lang="ru-RU" dirty="0" smtClean="0">
              <a:solidFill>
                <a:prstClr val="black"/>
              </a:solidFill>
            </a:endParaRPr>
          </a:p>
          <a:p>
            <a:pPr>
              <a:spcBef>
                <a:spcPts val="2000"/>
              </a:spcBef>
              <a:buClr>
                <a:srgbClr val="A2C816"/>
              </a:buClr>
            </a:pPr>
            <a:endParaRPr lang="ru-RU" dirty="0" smtClean="0">
              <a:solidFill>
                <a:prstClr val="black"/>
              </a:solidFill>
            </a:endParaRPr>
          </a:p>
        </p:txBody>
      </p:sp>
      <p:sp>
        <p:nvSpPr>
          <p:cNvPr id="10" name="TextBox 9"/>
          <p:cNvSpPr txBox="1"/>
          <p:nvPr/>
        </p:nvSpPr>
        <p:spPr>
          <a:xfrm>
            <a:off x="232373" y="4558977"/>
            <a:ext cx="8620258" cy="1750343"/>
          </a:xfrm>
          <a:prstGeom prst="rect">
            <a:avLst/>
          </a:prstGeom>
        </p:spPr>
        <p:txBody>
          <a:bodyPr vert="horz" wrap="square" lIns="91440" tIns="45720" rIns="91440" bIns="45720" rtlCol="0">
            <a:noAutofit/>
          </a:bodyPr>
          <a:lstStyle/>
          <a:p>
            <a:pPr>
              <a:spcBef>
                <a:spcPts val="2000"/>
              </a:spcBef>
              <a:buClr>
                <a:srgbClr val="A2C816"/>
              </a:buClr>
            </a:pPr>
            <a:r>
              <a:rPr lang="ru-RU" dirty="0" smtClean="0">
                <a:solidFill>
                  <a:prstClr val="black"/>
                </a:solidFill>
              </a:rPr>
              <a:t>Учитывая </a:t>
            </a:r>
            <a:r>
              <a:rPr lang="en-US" dirty="0" smtClean="0">
                <a:solidFill>
                  <a:prstClr val="black"/>
                </a:solidFill>
              </a:rPr>
              <a:t>                                      , </a:t>
            </a:r>
            <a:r>
              <a:rPr lang="ru-RU" dirty="0" smtClean="0">
                <a:solidFill>
                  <a:prstClr val="black"/>
                </a:solidFill>
              </a:rPr>
              <a:t>получаем </a:t>
            </a:r>
          </a:p>
          <a:p>
            <a:pPr>
              <a:spcBef>
                <a:spcPts val="2000"/>
              </a:spcBef>
              <a:buClr>
                <a:srgbClr val="A2C816"/>
              </a:buClr>
            </a:pPr>
            <a:r>
              <a:rPr lang="ru-RU" dirty="0" smtClean="0">
                <a:solidFill>
                  <a:prstClr val="black"/>
                </a:solidFill>
              </a:rPr>
              <a:t>                                </a:t>
            </a:r>
          </a:p>
          <a:p>
            <a:pPr>
              <a:spcBef>
                <a:spcPts val="2000"/>
              </a:spcBef>
              <a:buClr>
                <a:srgbClr val="A2C816"/>
              </a:buClr>
            </a:pPr>
            <a:r>
              <a:rPr lang="en-US" dirty="0">
                <a:solidFill>
                  <a:prstClr val="black"/>
                </a:solidFill>
              </a:rPr>
              <a:t/>
            </a:r>
            <a:br>
              <a:rPr lang="en-US" dirty="0">
                <a:solidFill>
                  <a:prstClr val="black"/>
                </a:solidFill>
              </a:rPr>
            </a:br>
            <a:r>
              <a:rPr lang="ru-RU" dirty="0" smtClean="0">
                <a:solidFill>
                  <a:prstClr val="black"/>
                </a:solidFill>
              </a:rPr>
              <a:t>Параметры     получаем максимизацией этого выражения</a:t>
            </a:r>
          </a:p>
          <a:p>
            <a:pPr>
              <a:spcBef>
                <a:spcPts val="2000"/>
              </a:spcBef>
              <a:buClr>
                <a:srgbClr val="A2C816"/>
              </a:buClr>
            </a:pPr>
            <a:endParaRPr lang="ru-RU" dirty="0" smtClean="0">
              <a:solidFill>
                <a:prstClr val="black"/>
              </a:solidFill>
            </a:endParaRPr>
          </a:p>
        </p:txBody>
      </p:sp>
      <p:pic>
        <p:nvPicPr>
          <p:cNvPr id="7243"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64904"/>
            <a:ext cx="6377349" cy="199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45"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108388"/>
            <a:ext cx="4201478" cy="6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47"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437112"/>
            <a:ext cx="2242778" cy="67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49"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5949280"/>
            <a:ext cx="288032" cy="30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291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694430"/>
          </a:xfrm>
        </p:spPr>
        <p:txBody>
          <a:bodyPr>
            <a:noAutofit/>
          </a:bodyPr>
          <a:lstStyle/>
          <a:p>
            <a:r>
              <a:rPr lang="ru-RU" sz="2800" dirty="0" smtClean="0"/>
              <a:t>Литература</a:t>
            </a:r>
          </a:p>
        </p:txBody>
      </p:sp>
      <p:sp>
        <p:nvSpPr>
          <p:cNvPr id="11" name="TextBox 10"/>
          <p:cNvSpPr txBox="1"/>
          <p:nvPr/>
        </p:nvSpPr>
        <p:spPr>
          <a:xfrm>
            <a:off x="436940" y="1412776"/>
            <a:ext cx="8455540" cy="5112568"/>
          </a:xfrm>
          <a:prstGeom prst="rect">
            <a:avLst/>
          </a:prstGeom>
        </p:spPr>
        <p:txBody>
          <a:bodyPr vert="horz" wrap="square" lIns="91440" tIns="45720" rIns="91440" bIns="45720" rtlCol="0">
            <a:noAutofit/>
          </a:bodyPr>
          <a:lstStyle/>
          <a:p>
            <a:pPr marL="342900" indent="-342900">
              <a:buClr>
                <a:srgbClr val="A2C816"/>
              </a:buClr>
              <a:buFont typeface="Wingdings" pitchFamily="2" charset="2"/>
              <a:buChar char="q"/>
            </a:pPr>
            <a:r>
              <a:rPr lang="en-US" sz="2400" dirty="0">
                <a:solidFill>
                  <a:prstClr val="black"/>
                </a:solidFill>
              </a:rPr>
              <a:t>Michael J.A. Berry, Gordon S. </a:t>
            </a:r>
            <a:r>
              <a:rPr lang="en-US" sz="2400" dirty="0" err="1" smtClean="0">
                <a:solidFill>
                  <a:prstClr val="black"/>
                </a:solidFill>
              </a:rPr>
              <a:t>Linoff</a:t>
            </a:r>
            <a:r>
              <a:rPr lang="ru-RU" sz="2400" dirty="0" smtClean="0">
                <a:solidFill>
                  <a:prstClr val="black"/>
                </a:solidFill>
              </a:rPr>
              <a:t>, «</a:t>
            </a:r>
            <a:r>
              <a:rPr lang="en-US" sz="2400" dirty="0">
                <a:solidFill>
                  <a:prstClr val="black"/>
                </a:solidFill>
              </a:rPr>
              <a:t>Data Mining Techniques For Marketing, Sales, and Customer Relationship </a:t>
            </a:r>
            <a:r>
              <a:rPr lang="en-US" sz="2400" dirty="0" smtClean="0">
                <a:solidFill>
                  <a:prstClr val="black"/>
                </a:solidFill>
              </a:rPr>
              <a:t>Management</a:t>
            </a:r>
            <a:r>
              <a:rPr lang="ru-RU" sz="2400" dirty="0" smtClean="0">
                <a:solidFill>
                  <a:prstClr val="black"/>
                </a:solidFill>
              </a:rPr>
              <a:t>»</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en-US" sz="2400" dirty="0" smtClean="0">
                <a:solidFill>
                  <a:prstClr val="black"/>
                </a:solidFill>
              </a:rPr>
              <a:t>Dirk </a:t>
            </a:r>
            <a:r>
              <a:rPr lang="en-US" sz="2400" dirty="0">
                <a:solidFill>
                  <a:prstClr val="black"/>
                </a:solidFill>
              </a:rPr>
              <a:t>Van den </a:t>
            </a:r>
            <a:r>
              <a:rPr lang="en-US" sz="2400" dirty="0" err="1">
                <a:solidFill>
                  <a:prstClr val="black"/>
                </a:solidFill>
              </a:rPr>
              <a:t>Poel</a:t>
            </a:r>
            <a:r>
              <a:rPr lang="en-US" sz="2400" dirty="0">
                <a:solidFill>
                  <a:prstClr val="black"/>
                </a:solidFill>
              </a:rPr>
              <a:t>, Bart </a:t>
            </a:r>
            <a:r>
              <a:rPr lang="en-US" sz="2400" dirty="0" err="1" smtClean="0">
                <a:solidFill>
                  <a:prstClr val="black"/>
                </a:solidFill>
              </a:rPr>
              <a:t>Larivière</a:t>
            </a:r>
            <a:r>
              <a:rPr lang="ru-RU" sz="2400" dirty="0" smtClean="0">
                <a:solidFill>
                  <a:prstClr val="black"/>
                </a:solidFill>
              </a:rPr>
              <a:t>, «</a:t>
            </a:r>
            <a:r>
              <a:rPr lang="en-US" sz="2400" dirty="0" smtClean="0">
                <a:solidFill>
                  <a:prstClr val="black"/>
                </a:solidFill>
              </a:rPr>
              <a:t>Customer </a:t>
            </a:r>
            <a:r>
              <a:rPr lang="en-US" sz="2400" dirty="0">
                <a:solidFill>
                  <a:prstClr val="black"/>
                </a:solidFill>
              </a:rPr>
              <a:t>Attrition Analysis For Financial Services Using Proportional Hazard </a:t>
            </a:r>
            <a:r>
              <a:rPr lang="en-US" sz="2400" dirty="0" smtClean="0">
                <a:solidFill>
                  <a:prstClr val="black"/>
                </a:solidFill>
              </a:rPr>
              <a:t>Models</a:t>
            </a:r>
            <a:r>
              <a:rPr lang="ru-RU" sz="2400" dirty="0" smtClean="0">
                <a:solidFill>
                  <a:prstClr val="black"/>
                </a:solidFill>
              </a:rPr>
              <a:t>»,</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en-US" sz="2400" dirty="0">
                <a:solidFill>
                  <a:prstClr val="black"/>
                </a:solidFill>
              </a:rPr>
              <a:t>John P. </a:t>
            </a:r>
            <a:r>
              <a:rPr lang="en-US" sz="2400" dirty="0" smtClean="0">
                <a:solidFill>
                  <a:prstClr val="black"/>
                </a:solidFill>
              </a:rPr>
              <a:t>Klein</a:t>
            </a:r>
            <a:r>
              <a:rPr lang="ru-RU" sz="2400" dirty="0" smtClean="0">
                <a:solidFill>
                  <a:prstClr val="black"/>
                </a:solidFill>
              </a:rPr>
              <a:t>, «</a:t>
            </a:r>
            <a:r>
              <a:rPr lang="en-US" sz="2400" dirty="0" smtClean="0">
                <a:solidFill>
                  <a:prstClr val="black"/>
                </a:solidFill>
              </a:rPr>
              <a:t>Survival </a:t>
            </a:r>
            <a:r>
              <a:rPr lang="en-US" sz="2400" dirty="0">
                <a:solidFill>
                  <a:prstClr val="black"/>
                </a:solidFill>
              </a:rPr>
              <a:t>Analysis Techniques for Censored and Truncated </a:t>
            </a:r>
            <a:r>
              <a:rPr lang="en-US" sz="2400" dirty="0" smtClean="0">
                <a:solidFill>
                  <a:prstClr val="black"/>
                </a:solidFill>
              </a:rPr>
              <a:t>Data</a:t>
            </a:r>
            <a:r>
              <a:rPr lang="ru-RU" sz="2400" dirty="0" smtClean="0">
                <a:solidFill>
                  <a:prstClr val="black"/>
                </a:solidFill>
              </a:rPr>
              <a:t>»</a:t>
            </a: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r>
              <a:rPr lang="en-US" sz="2400" dirty="0"/>
              <a:t>John </a:t>
            </a:r>
            <a:r>
              <a:rPr lang="en-US" sz="2400" dirty="0" smtClean="0"/>
              <a:t>Fox</a:t>
            </a:r>
            <a:r>
              <a:rPr lang="ru-RU" sz="2400" dirty="0" smtClean="0"/>
              <a:t>, «</a:t>
            </a:r>
            <a:r>
              <a:rPr lang="en-US" sz="2400" dirty="0" smtClean="0"/>
              <a:t>Introduction </a:t>
            </a:r>
            <a:r>
              <a:rPr lang="en-US" sz="2400" dirty="0"/>
              <a:t>to Survival </a:t>
            </a:r>
            <a:r>
              <a:rPr lang="en-US" sz="2400" dirty="0" smtClean="0"/>
              <a:t>Analysis</a:t>
            </a:r>
            <a:r>
              <a:rPr lang="ru-RU" sz="2400" dirty="0" smtClean="0"/>
              <a:t>»</a:t>
            </a:r>
            <a:endParaRPr lang="ru-RU"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a:p>
            <a:pPr marL="342900" indent="-342900">
              <a:buClr>
                <a:srgbClr val="A2C816"/>
              </a:buClr>
              <a:buFont typeface="Wingdings" pitchFamily="2" charset="2"/>
              <a:buChar char="q"/>
            </a:pPr>
            <a:endParaRPr lang="ru-RU" sz="2400" dirty="0" smtClean="0">
              <a:solidFill>
                <a:prstClr val="black"/>
              </a:solidFill>
            </a:endParaRPr>
          </a:p>
        </p:txBody>
      </p:sp>
    </p:spTree>
    <p:extLst>
      <p:ext uri="{BB962C8B-B14F-4D97-AF65-F5344CB8AC3E}">
        <p14:creationId xmlns:p14="http://schemas.microsoft.com/office/powerpoint/2010/main" val="1352165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721629"/>
            <a:ext cx="8915400" cy="877824"/>
          </a:xfrm>
        </p:spPr>
        <p:txBody>
          <a:bodyPr>
            <a:normAutofit fontScale="90000"/>
          </a:bodyPr>
          <a:lstStyle/>
          <a:p>
            <a:r>
              <a:rPr lang="ru-RU" sz="5400" dirty="0"/>
              <a:t>Спасибо!</a:t>
            </a:r>
          </a:p>
        </p:txBody>
      </p:sp>
      <p:sp>
        <p:nvSpPr>
          <p:cNvPr id="5" name="Subtitle 4"/>
          <p:cNvSpPr>
            <a:spLocks noGrp="1"/>
          </p:cNvSpPr>
          <p:nvPr>
            <p:ph type="subTitle" idx="1"/>
          </p:nvPr>
        </p:nvSpPr>
        <p:spPr/>
        <p:txBody>
          <a:bodyPr/>
          <a:lstStyle/>
          <a:p>
            <a:r>
              <a:rPr lang="ru-RU" dirty="0" smtClean="0"/>
              <a:t>Максим Гончаров</a:t>
            </a:r>
            <a:br>
              <a:rPr lang="ru-RU" dirty="0" smtClean="0"/>
            </a:br>
            <a:r>
              <a:rPr lang="en-US" dirty="0" smtClean="0"/>
              <a:t>Microsoft</a:t>
            </a:r>
            <a:br>
              <a:rPr lang="en-US" dirty="0" smtClean="0"/>
            </a:br>
            <a:r>
              <a:rPr lang="ru-RU" dirty="0" smtClean="0"/>
              <a:t>Специалист по платформе приложений</a:t>
            </a:r>
            <a:br>
              <a:rPr lang="ru-RU" dirty="0" smtClean="0"/>
            </a:br>
            <a:r>
              <a:rPr lang="en-US" dirty="0" smtClean="0">
                <a:hlinkClick r:id="rId2"/>
              </a:rPr>
              <a:t>maxgon@microsoft.com</a:t>
            </a:r>
            <a:r>
              <a:rPr lang="ru-RU" dirty="0" smtClean="0"/>
              <a:t/>
            </a:r>
            <a:br>
              <a:rPr lang="ru-RU" dirty="0" smtClean="0"/>
            </a:br>
            <a:r>
              <a:rPr lang="en-US" dirty="0" smtClean="0"/>
              <a:t>+7 (903) 116-86-03</a:t>
            </a:r>
            <a:endParaRPr lang="ru-RU" dirty="0"/>
          </a:p>
        </p:txBody>
      </p:sp>
    </p:spTree>
    <p:extLst>
      <p:ext uri="{BB962C8B-B14F-4D97-AF65-F5344CB8AC3E}">
        <p14:creationId xmlns:p14="http://schemas.microsoft.com/office/powerpoint/2010/main" val="2399250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ru-RU" dirty="0" smtClean="0"/>
              <a:t>Анализ цепочек влияния</a:t>
            </a:r>
          </a:p>
        </p:txBody>
      </p:sp>
      <p:sp>
        <p:nvSpPr>
          <p:cNvPr id="8" name="TextBox 7"/>
          <p:cNvSpPr txBox="1"/>
          <p:nvPr/>
        </p:nvSpPr>
        <p:spPr>
          <a:xfrm>
            <a:off x="467544" y="1628800"/>
            <a:ext cx="8136904" cy="5112568"/>
          </a:xfrm>
          <a:prstGeom prst="rect">
            <a:avLst/>
          </a:prstGeom>
        </p:spPr>
        <p:txBody>
          <a:bodyPr vert="horz" wrap="square" lIns="91440" tIns="45720" rIns="91440" bIns="45720" rtlCol="0">
            <a:noAutofit/>
          </a:bodyPr>
          <a:lstStyle/>
          <a:p>
            <a:pPr marL="342900" indent="-342900"/>
            <a:r>
              <a:rPr lang="ru-RU" dirty="0" smtClean="0"/>
              <a:t>Байесовские сети – </a:t>
            </a:r>
            <a:r>
              <a:rPr lang="ru-RU" dirty="0"/>
              <a:t>обнаружение </a:t>
            </a:r>
            <a:r>
              <a:rPr lang="ru-RU" dirty="0" smtClean="0"/>
              <a:t>цепочек влияния факторов</a:t>
            </a:r>
            <a:endParaRPr lang="en-US" dirty="0"/>
          </a:p>
          <a:p>
            <a:pPr marL="342900" indent="-342900"/>
            <a:endParaRPr lang="ru-RU" dirty="0"/>
          </a:p>
          <a:p>
            <a:pPr marL="892175" indent="-892175">
              <a:buFont typeface="Wingdings" pitchFamily="2" charset="2"/>
              <a:buChar char="q"/>
            </a:pPr>
            <a:r>
              <a:rPr lang="ru-RU" sz="1600" dirty="0" smtClean="0">
                <a:solidFill>
                  <a:prstClr val="black"/>
                </a:solidFill>
              </a:rPr>
              <a:t>Как связаны образование, доход и регион проживания?</a:t>
            </a:r>
            <a:endParaRPr lang="en-US" sz="1600" dirty="0">
              <a:solidFill>
                <a:prstClr val="black"/>
              </a:solidFill>
            </a:endParaRPr>
          </a:p>
          <a:p>
            <a:pPr marL="285750" indent="-285750">
              <a:buFont typeface="Wingdings" pitchFamily="2" charset="2"/>
              <a:buChar char="q"/>
            </a:pPr>
            <a:endParaRPr lang="ru-RU" sz="1600" dirty="0">
              <a:solidFill>
                <a:prstClr val="black"/>
              </a:solidFill>
            </a:endParaRPr>
          </a:p>
          <a:p>
            <a:pPr marL="892175" indent="-892175">
              <a:buFont typeface="Wingdings" pitchFamily="2" charset="2"/>
              <a:buChar char="q"/>
            </a:pPr>
            <a:r>
              <a:rPr lang="ru-RU" sz="1600" dirty="0" smtClean="0">
                <a:solidFill>
                  <a:prstClr val="black"/>
                </a:solidFill>
              </a:rPr>
              <a:t>Как влияет семейное положение на покупку товара?</a:t>
            </a:r>
          </a:p>
        </p:txBody>
      </p:sp>
      <p:sp>
        <p:nvSpPr>
          <p:cNvPr id="5" name="Text Box 16"/>
          <p:cNvSpPr txBox="1">
            <a:spLocks noChangeArrowheads="1"/>
          </p:cNvSpPr>
          <p:nvPr/>
        </p:nvSpPr>
        <p:spPr bwMode="auto">
          <a:xfrm>
            <a:off x="1009775" y="6269311"/>
            <a:ext cx="742334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dirty="0" smtClean="0">
                <a:solidFill>
                  <a:srgbClr val="000000"/>
                </a:solidFill>
                <a:cs typeface="Times New Roman" pitchFamily="18" charset="0"/>
              </a:rPr>
              <a:t>Цепочки влияния характеристик клиента</a:t>
            </a:r>
            <a:r>
              <a:rPr lang="en-US" dirty="0" smtClean="0"/>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20445"/>
            <a:ext cx="3893865" cy="303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901" y="3220445"/>
            <a:ext cx="3460515" cy="164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47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ru-RU" dirty="0" smtClean="0"/>
              <a:t>Факторы влияния</a:t>
            </a:r>
          </a:p>
        </p:txBody>
      </p:sp>
      <p:sp>
        <p:nvSpPr>
          <p:cNvPr id="6" name="Text Box 8"/>
          <p:cNvSpPr txBox="1">
            <a:spLocks noChangeArrowheads="1"/>
          </p:cNvSpPr>
          <p:nvPr/>
        </p:nvSpPr>
        <p:spPr bwMode="auto">
          <a:xfrm>
            <a:off x="987425" y="6176337"/>
            <a:ext cx="41261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dirty="0" smtClean="0">
                <a:solidFill>
                  <a:srgbClr val="000000"/>
                </a:solidFill>
                <a:cs typeface="Times New Roman" pitchFamily="18" charset="0"/>
              </a:rPr>
              <a:t>Что влияет на приобретение банковского продукта</a:t>
            </a:r>
            <a:endParaRPr lang="en-US" sz="1200" dirty="0">
              <a:solidFill>
                <a:srgbClr val="000000"/>
              </a:solidFill>
              <a:cs typeface="Times New Roman" pitchFamily="18"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04735"/>
            <a:ext cx="8280920" cy="475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404735"/>
            <a:ext cx="3273456" cy="271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401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ru-RU" dirty="0" smtClean="0"/>
              <a:t>Классификация</a:t>
            </a:r>
          </a:p>
        </p:txBody>
      </p:sp>
      <p:sp>
        <p:nvSpPr>
          <p:cNvPr id="8" name="TextBox 7"/>
          <p:cNvSpPr txBox="1"/>
          <p:nvPr/>
        </p:nvSpPr>
        <p:spPr>
          <a:xfrm>
            <a:off x="467544" y="1628800"/>
            <a:ext cx="8136904" cy="5112568"/>
          </a:xfrm>
          <a:prstGeom prst="rect">
            <a:avLst/>
          </a:prstGeom>
        </p:spPr>
        <p:txBody>
          <a:bodyPr vert="horz" wrap="square" lIns="91440" tIns="45720" rIns="91440" bIns="45720" rtlCol="0">
            <a:noAutofit/>
          </a:bodyPr>
          <a:lstStyle/>
          <a:p>
            <a:pPr marL="646113" lvl="2" indent="-646113">
              <a:buFont typeface="Wingdings" pitchFamily="2" charset="2"/>
              <a:buChar char="q"/>
            </a:pPr>
            <a:r>
              <a:rPr lang="ru-RU" sz="1600" dirty="0">
                <a:solidFill>
                  <a:prstClr val="black"/>
                </a:solidFill>
              </a:rPr>
              <a:t>Откликнется ли клиент с данными характеристиками на наше предложение? </a:t>
            </a:r>
            <a:endParaRPr lang="ru-RU" sz="1600" dirty="0" smtClean="0">
              <a:solidFill>
                <a:prstClr val="black"/>
              </a:solidFill>
            </a:endParaRPr>
          </a:p>
          <a:p>
            <a:pPr marL="646113" lvl="2" indent="-646113">
              <a:buFont typeface="Wingdings" pitchFamily="2" charset="2"/>
              <a:buChar char="q"/>
            </a:pPr>
            <a:endParaRPr lang="ru-RU" sz="1600" dirty="0" smtClean="0">
              <a:solidFill>
                <a:prstClr val="black"/>
              </a:solidFill>
            </a:endParaRPr>
          </a:p>
          <a:p>
            <a:pPr marL="646113" lvl="2" indent="-646113">
              <a:buFont typeface="Wingdings" pitchFamily="2" charset="2"/>
              <a:buChar char="q"/>
            </a:pPr>
            <a:r>
              <a:rPr lang="ru-RU" sz="1600" dirty="0" smtClean="0">
                <a:solidFill>
                  <a:prstClr val="black"/>
                </a:solidFill>
              </a:rPr>
              <a:t>Что характерно для клиента, собирающегося </a:t>
            </a:r>
            <a:r>
              <a:rPr lang="ru-RU" sz="1600" dirty="0">
                <a:solidFill>
                  <a:prstClr val="black"/>
                </a:solidFill>
              </a:rPr>
              <a:t>отказаться от услуг нашей компании</a:t>
            </a:r>
            <a:r>
              <a:rPr lang="ru-RU" sz="1600" dirty="0" smtClean="0">
                <a:solidFill>
                  <a:prstClr val="black"/>
                </a:solidFill>
              </a:rPr>
              <a:t>?</a:t>
            </a:r>
          </a:p>
          <a:p>
            <a:pPr marL="646113" lvl="2" indent="-646113">
              <a:buFont typeface="Wingdings" pitchFamily="2" charset="2"/>
              <a:buChar char="q"/>
            </a:pPr>
            <a:endParaRPr lang="ru-RU" sz="1600" dirty="0" smtClean="0">
              <a:solidFill>
                <a:prstClr val="black"/>
              </a:solidFill>
            </a:endParaRPr>
          </a:p>
          <a:p>
            <a:pPr marL="646113" lvl="2" indent="-646113">
              <a:buFont typeface="Wingdings" pitchFamily="2" charset="2"/>
              <a:buChar char="q"/>
            </a:pPr>
            <a:r>
              <a:rPr lang="ru-RU" sz="1600" dirty="0" err="1" smtClean="0">
                <a:solidFill>
                  <a:prstClr val="black"/>
                </a:solidFill>
              </a:rPr>
              <a:t>Скоринг</a:t>
            </a:r>
            <a:r>
              <a:rPr lang="ru-RU" sz="1600" dirty="0" smtClean="0">
                <a:solidFill>
                  <a:prstClr val="black"/>
                </a:solidFill>
              </a:rPr>
              <a:t>, </a:t>
            </a:r>
            <a:r>
              <a:rPr lang="ru-RU" sz="1600" dirty="0" err="1" smtClean="0">
                <a:solidFill>
                  <a:prstClr val="black"/>
                </a:solidFill>
              </a:rPr>
              <a:t>приоритезация</a:t>
            </a:r>
            <a:r>
              <a:rPr lang="ru-RU" sz="1600" dirty="0" smtClean="0">
                <a:solidFill>
                  <a:prstClr val="black"/>
                </a:solidFill>
              </a:rPr>
              <a:t> </a:t>
            </a:r>
            <a:r>
              <a:rPr lang="ru-RU" sz="1600" dirty="0" err="1" smtClean="0">
                <a:solidFill>
                  <a:prstClr val="black"/>
                </a:solidFill>
              </a:rPr>
              <a:t>лидов</a:t>
            </a:r>
            <a:r>
              <a:rPr lang="ru-RU" sz="1600" dirty="0" smtClean="0">
                <a:solidFill>
                  <a:prstClr val="black"/>
                </a:solidFill>
              </a:rPr>
              <a:t>.</a:t>
            </a:r>
            <a:endParaRPr lang="ru-RU" sz="1600" dirty="0">
              <a:solidFill>
                <a:prstClr val="black"/>
              </a:solidFill>
            </a:endParaRPr>
          </a:p>
        </p:txBody>
      </p:sp>
      <p:sp>
        <p:nvSpPr>
          <p:cNvPr id="6" name="Text Box 8"/>
          <p:cNvSpPr txBox="1">
            <a:spLocks noChangeArrowheads="1"/>
          </p:cNvSpPr>
          <p:nvPr/>
        </p:nvSpPr>
        <p:spPr bwMode="auto">
          <a:xfrm>
            <a:off x="987425" y="5808663"/>
            <a:ext cx="4160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a:solidFill>
                  <a:srgbClr val="000000"/>
                </a:solidFill>
                <a:cs typeface="Times New Roman" pitchFamily="18" charset="0"/>
              </a:rPr>
              <a:t>Дерево решения: что влияет на размер заказа продажи? </a:t>
            </a:r>
            <a:endParaRPr lang="en-US" sz="1200">
              <a:solidFill>
                <a:srgbClr val="000000"/>
              </a:solidFill>
              <a:cs typeface="Times New Roman" pitchFamily="18" charset="0"/>
            </a:endParaRPr>
          </a:p>
        </p:txBody>
      </p:sp>
      <p:pic>
        <p:nvPicPr>
          <p:cNvPr id="7" name="Picture 10"/>
          <p:cNvPicPr>
            <a:picLocks noChangeAspect="1" noChangeArrowheads="1"/>
          </p:cNvPicPr>
          <p:nvPr/>
        </p:nvPicPr>
        <p:blipFill>
          <a:blip r:embed="rId3">
            <a:clrChange>
              <a:clrFrom>
                <a:srgbClr val="FFFBE9"/>
              </a:clrFrom>
              <a:clrTo>
                <a:srgbClr val="FFFBE9">
                  <a:alpha val="0"/>
                </a:srgbClr>
              </a:clrTo>
            </a:clrChange>
            <a:extLst>
              <a:ext uri="{28A0092B-C50C-407E-A947-70E740481C1C}">
                <a14:useLocalDpi xmlns:a14="http://schemas.microsoft.com/office/drawing/2010/main" val="0"/>
              </a:ext>
            </a:extLst>
          </a:blip>
          <a:srcRect/>
          <a:stretch>
            <a:fillRect/>
          </a:stretch>
        </p:blipFill>
        <p:spPr bwMode="auto">
          <a:xfrm>
            <a:off x="1116013" y="3933825"/>
            <a:ext cx="50831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203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ru-RU" dirty="0" smtClean="0"/>
              <a:t>Кредитный </a:t>
            </a:r>
            <a:r>
              <a:rPr lang="ru-RU" dirty="0" err="1" smtClean="0"/>
              <a:t>скоринг</a:t>
            </a:r>
            <a:endParaRPr lang="ru-RU" dirty="0" smtClean="0"/>
          </a:p>
        </p:txBody>
      </p:sp>
      <p:sp>
        <p:nvSpPr>
          <p:cNvPr id="6" name="Text Box 8"/>
          <p:cNvSpPr txBox="1">
            <a:spLocks noChangeArrowheads="1"/>
          </p:cNvSpPr>
          <p:nvPr/>
        </p:nvSpPr>
        <p:spPr bwMode="auto">
          <a:xfrm>
            <a:off x="987425" y="5808663"/>
            <a:ext cx="17934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dirty="0" err="1" smtClean="0">
                <a:solidFill>
                  <a:srgbClr val="000000"/>
                </a:solidFill>
                <a:cs typeface="Times New Roman" pitchFamily="18" charset="0"/>
              </a:rPr>
              <a:t>Скоринговая</a:t>
            </a:r>
            <a:r>
              <a:rPr lang="ru-RU" sz="1200" dirty="0" smtClean="0">
                <a:solidFill>
                  <a:srgbClr val="000000"/>
                </a:solidFill>
                <a:cs typeface="Times New Roman" pitchFamily="18" charset="0"/>
              </a:rPr>
              <a:t> модель</a:t>
            </a:r>
            <a:endParaRPr lang="en-US" sz="1200" dirty="0">
              <a:solidFill>
                <a:srgbClr val="000000"/>
              </a:solidFill>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460500"/>
            <a:ext cx="84201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685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ru-RU" dirty="0" smtClean="0"/>
              <a:t>Прогнозирование</a:t>
            </a:r>
          </a:p>
        </p:txBody>
      </p:sp>
      <p:sp>
        <p:nvSpPr>
          <p:cNvPr id="8" name="TextBox 7"/>
          <p:cNvSpPr txBox="1"/>
          <p:nvPr/>
        </p:nvSpPr>
        <p:spPr>
          <a:xfrm>
            <a:off x="467544" y="1628800"/>
            <a:ext cx="8136904" cy="5112568"/>
          </a:xfrm>
          <a:prstGeom prst="rect">
            <a:avLst/>
          </a:prstGeom>
        </p:spPr>
        <p:txBody>
          <a:bodyPr vert="horz" wrap="square" lIns="91440" tIns="45720" rIns="91440" bIns="45720" rtlCol="0">
            <a:noAutofit/>
          </a:bodyPr>
          <a:lstStyle/>
          <a:p>
            <a:pPr marL="646113" lvl="2" indent="-646113">
              <a:buFont typeface="Wingdings" pitchFamily="2" charset="2"/>
              <a:buChar char="q"/>
            </a:pPr>
            <a:r>
              <a:rPr lang="ru-RU" sz="1600" dirty="0" smtClean="0">
                <a:solidFill>
                  <a:prstClr val="black"/>
                </a:solidFill>
              </a:rPr>
              <a:t>Прогноз продаж по товарным категориям и группам клиентов.</a:t>
            </a:r>
          </a:p>
          <a:p>
            <a:pPr marL="0" lvl="2"/>
            <a:endParaRPr lang="ru-RU" sz="1600" dirty="0" smtClean="0">
              <a:solidFill>
                <a:prstClr val="black"/>
              </a:solidFill>
            </a:endParaRPr>
          </a:p>
          <a:p>
            <a:pPr marL="646113" lvl="2" indent="-646113">
              <a:buFont typeface="Wingdings" pitchFamily="2" charset="2"/>
              <a:buChar char="q"/>
            </a:pPr>
            <a:r>
              <a:rPr lang="ru-RU" sz="1600" dirty="0" smtClean="0">
                <a:solidFill>
                  <a:prstClr val="black"/>
                </a:solidFill>
              </a:rPr>
              <a:t>Прогноз обращений в </a:t>
            </a:r>
            <a:r>
              <a:rPr lang="ru-RU" sz="1600" dirty="0" err="1" smtClean="0">
                <a:solidFill>
                  <a:prstClr val="black"/>
                </a:solidFill>
              </a:rPr>
              <a:t>колл</a:t>
            </a:r>
            <a:r>
              <a:rPr lang="ru-RU" sz="1600" dirty="0" smtClean="0">
                <a:solidFill>
                  <a:prstClr val="black"/>
                </a:solidFill>
              </a:rPr>
              <a:t>-центр.</a:t>
            </a:r>
            <a:endParaRPr lang="ru-RU" sz="1600" dirty="0">
              <a:solidFill>
                <a:prstClr val="black"/>
              </a:solidFill>
            </a:endParaRPr>
          </a:p>
        </p:txBody>
      </p:sp>
      <p:sp>
        <p:nvSpPr>
          <p:cNvPr id="9" name="Text Box 8"/>
          <p:cNvSpPr txBox="1">
            <a:spLocks noChangeArrowheads="1"/>
          </p:cNvSpPr>
          <p:nvPr/>
        </p:nvSpPr>
        <p:spPr bwMode="auto">
          <a:xfrm>
            <a:off x="1181100" y="5808663"/>
            <a:ext cx="3943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dirty="0">
                <a:solidFill>
                  <a:srgbClr val="000000"/>
                </a:solidFill>
                <a:cs typeface="Times New Roman" pitchFamily="18" charset="0"/>
              </a:rPr>
              <a:t>Прогноз продаж </a:t>
            </a:r>
            <a:r>
              <a:rPr lang="ru-RU" sz="1200" dirty="0" smtClean="0">
                <a:solidFill>
                  <a:srgbClr val="000000"/>
                </a:solidFill>
                <a:cs typeface="Times New Roman" pitchFamily="18" charset="0"/>
              </a:rPr>
              <a:t>банковских услуг </a:t>
            </a:r>
            <a:r>
              <a:rPr lang="ru-RU" sz="1200" dirty="0">
                <a:solidFill>
                  <a:srgbClr val="000000"/>
                </a:solidFill>
                <a:cs typeface="Times New Roman" pitchFamily="18" charset="0"/>
              </a:rPr>
              <a:t>по категориям</a:t>
            </a:r>
            <a:endParaRPr lang="en-US" sz="1200" dirty="0">
              <a:solidFill>
                <a:srgbClr val="000000"/>
              </a:solidFill>
              <a:cs typeface="Times New Roman" pitchFamily="18" charset="0"/>
            </a:endParaRPr>
          </a:p>
        </p:txBody>
      </p:sp>
      <p:pic>
        <p:nvPicPr>
          <p:cNvPr id="10" name="Picture 10"/>
          <p:cNvPicPr>
            <a:picLocks noChangeAspect="1" noChangeArrowheads="1"/>
          </p:cNvPicPr>
          <p:nvPr/>
        </p:nvPicPr>
        <p:blipFill>
          <a:blip r:embed="rId3">
            <a:clrChange>
              <a:clrFrom>
                <a:srgbClr val="E3E3E3"/>
              </a:clrFrom>
              <a:clrTo>
                <a:srgbClr val="E3E3E3">
                  <a:alpha val="0"/>
                </a:srgbClr>
              </a:clrTo>
            </a:clrChange>
            <a:extLst>
              <a:ext uri="{28A0092B-C50C-407E-A947-70E740481C1C}">
                <a14:useLocalDpi xmlns:a14="http://schemas.microsoft.com/office/drawing/2010/main" val="0"/>
              </a:ext>
            </a:extLst>
          </a:blip>
          <a:srcRect/>
          <a:stretch>
            <a:fillRect/>
          </a:stretch>
        </p:blipFill>
        <p:spPr bwMode="auto">
          <a:xfrm>
            <a:off x="1258888" y="3429000"/>
            <a:ext cx="4176712"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13813" cy="1071570"/>
          </a:xfrm>
        </p:spPr>
        <p:txBody>
          <a:bodyPr>
            <a:noAutofit/>
          </a:bodyPr>
          <a:lstStyle/>
          <a:p>
            <a:r>
              <a:rPr lang="ru-RU" dirty="0" smtClean="0"/>
              <a:t>Кросс-продажи</a:t>
            </a:r>
          </a:p>
        </p:txBody>
      </p:sp>
      <p:sp>
        <p:nvSpPr>
          <p:cNvPr id="8" name="TextBox 7"/>
          <p:cNvSpPr txBox="1"/>
          <p:nvPr/>
        </p:nvSpPr>
        <p:spPr>
          <a:xfrm>
            <a:off x="467544" y="1628800"/>
            <a:ext cx="8136904" cy="5112568"/>
          </a:xfrm>
          <a:prstGeom prst="rect">
            <a:avLst/>
          </a:prstGeom>
        </p:spPr>
        <p:txBody>
          <a:bodyPr vert="horz" wrap="square" lIns="91440" tIns="45720" rIns="91440" bIns="45720" rtlCol="0">
            <a:noAutofit/>
          </a:bodyPr>
          <a:lstStyle/>
          <a:p>
            <a:pPr marL="646113" lvl="2" indent="-646113">
              <a:buFont typeface="Wingdings" pitchFamily="2" charset="2"/>
              <a:buChar char="q"/>
            </a:pPr>
            <a:r>
              <a:rPr lang="ru-RU" sz="1600" dirty="0" smtClean="0">
                <a:solidFill>
                  <a:prstClr val="black"/>
                </a:solidFill>
              </a:rPr>
              <a:t>Какие товары и услуги продаются совместно?</a:t>
            </a:r>
          </a:p>
          <a:p>
            <a:pPr marL="646113" lvl="2" indent="-646113">
              <a:buFont typeface="Wingdings" pitchFamily="2" charset="2"/>
              <a:buChar char="q"/>
            </a:pPr>
            <a:endParaRPr lang="ru-RU" sz="1600" dirty="0">
              <a:solidFill>
                <a:prstClr val="black"/>
              </a:solidFill>
            </a:endParaRPr>
          </a:p>
          <a:p>
            <a:pPr marL="646113" lvl="2" indent="-646113">
              <a:buFont typeface="Wingdings" pitchFamily="2" charset="2"/>
              <a:buChar char="q"/>
            </a:pPr>
            <a:r>
              <a:rPr lang="en-US" sz="1600" dirty="0" smtClean="0">
                <a:solidFill>
                  <a:prstClr val="black"/>
                </a:solidFill>
              </a:rPr>
              <a:t>Cross-sales, up-sales.</a:t>
            </a:r>
            <a:endParaRPr lang="ru-RU" sz="1600" dirty="0" smtClean="0">
              <a:solidFill>
                <a:prstClr val="black"/>
              </a:solidFill>
            </a:endParaRPr>
          </a:p>
          <a:p>
            <a:pPr marL="0" lvl="2"/>
            <a:endParaRPr lang="ru-RU" sz="1600" dirty="0" smtClean="0">
              <a:solidFill>
                <a:prstClr val="black"/>
              </a:solidFill>
            </a:endParaRPr>
          </a:p>
          <a:p>
            <a:pPr marL="646113" lvl="2" indent="-646113">
              <a:buFont typeface="Wingdings" pitchFamily="2" charset="2"/>
              <a:buChar char="q"/>
            </a:pPr>
            <a:r>
              <a:rPr lang="ru-RU" sz="1600" dirty="0" smtClean="0">
                <a:solidFill>
                  <a:prstClr val="black"/>
                </a:solidFill>
              </a:rPr>
              <a:t>Какие события происходят вместе?</a:t>
            </a:r>
            <a:endParaRPr lang="ru-RU" sz="1600" dirty="0">
              <a:solidFill>
                <a:prstClr val="black"/>
              </a:solidFill>
            </a:endParaRPr>
          </a:p>
        </p:txBody>
      </p:sp>
      <p:sp>
        <p:nvSpPr>
          <p:cNvPr id="6" name="Text Box 8"/>
          <p:cNvSpPr txBox="1">
            <a:spLocks noChangeArrowheads="1"/>
          </p:cNvSpPr>
          <p:nvPr/>
        </p:nvSpPr>
        <p:spPr bwMode="auto">
          <a:xfrm>
            <a:off x="1181100" y="5808663"/>
            <a:ext cx="2309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ru-RU" sz="1200">
                <a:solidFill>
                  <a:srgbClr val="000000"/>
                </a:solidFill>
                <a:cs typeface="Times New Roman" pitchFamily="18" charset="0"/>
              </a:rPr>
              <a:t>Книги, покупаемые совместно</a:t>
            </a:r>
            <a:endParaRPr lang="en-US" sz="1200">
              <a:solidFill>
                <a:srgbClr val="000000"/>
              </a:solidFill>
              <a:cs typeface="Times New Roman" pitchFamily="18" charset="0"/>
            </a:endParaRPr>
          </a:p>
        </p:txBody>
      </p:sp>
      <p:pic>
        <p:nvPicPr>
          <p:cNvPr id="7" name="Picture 14"/>
          <p:cNvPicPr>
            <a:picLocks noChangeAspect="1" noChangeArrowheads="1"/>
          </p:cNvPicPr>
          <p:nvPr/>
        </p:nvPicPr>
        <p:blipFill>
          <a:blip r:embed="rId3">
            <a:clrChange>
              <a:clrFrom>
                <a:srgbClr val="FFFBE9"/>
              </a:clrFrom>
              <a:clrTo>
                <a:srgbClr val="FFFBE9">
                  <a:alpha val="0"/>
                </a:srgbClr>
              </a:clrTo>
            </a:clrChange>
            <a:extLst>
              <a:ext uri="{28A0092B-C50C-407E-A947-70E740481C1C}">
                <a14:useLocalDpi xmlns:a14="http://schemas.microsoft.com/office/drawing/2010/main" val="0"/>
              </a:ext>
            </a:extLst>
          </a:blip>
          <a:srcRect/>
          <a:stretch>
            <a:fillRect/>
          </a:stretch>
        </p:blipFill>
        <p:spPr bwMode="auto">
          <a:xfrm>
            <a:off x="1267731" y="3141663"/>
            <a:ext cx="42640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151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aveMoney">
  <a:themeElements>
    <a:clrScheme name="Перспектива">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Перспектива">
      <a:majorFont>
        <a:latin typeface="Century Gothic"/>
        <a:ea typeface=""/>
        <a:cs typeface=""/>
        <a:font script="Jpan" typeface="メイリオ"/>
      </a:majorFont>
      <a:minorFont>
        <a:latin typeface="Century Gothic"/>
        <a:ea typeface=""/>
        <a:cs typeface=""/>
        <a:font script="Jpan" typeface="メイリオ"/>
      </a:minorFont>
    </a:fontScheme>
    <a:fmtScheme name="Перспектива">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342900" indent="-342900">
          <a:spcBef>
            <a:spcPts val="2000"/>
          </a:spcBef>
          <a:buClr>
            <a:srgbClr val="A2C816"/>
          </a:buClr>
          <a:buFont typeface="Wingdings 2" pitchFamily="18" charset="2"/>
          <a:buChar char=""/>
          <a:defRPr sz="1600" dirty="0" smtClean="0">
            <a:solidFill>
              <a:prstClr val="black"/>
            </a:solidFill>
          </a:defRPr>
        </a:defPPr>
      </a:lstStyle>
    </a:txDef>
  </a:objectDefaults>
  <a:extraClrSchemeLst/>
</a:theme>
</file>

<file path=ppt/theme/theme2.xml><?xml version="1.0" encoding="utf-8"?>
<a:theme xmlns:a="http://schemas.openxmlformats.org/drawingml/2006/main" name="2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20112_Office OnRamp_4x3">
  <a:themeElements>
    <a:clrScheme name="Office 2010 Dark">
      <a:dk1>
        <a:srgbClr val="292929"/>
      </a:dk1>
      <a:lt1>
        <a:srgbClr val="FFFFFF"/>
      </a:lt1>
      <a:dk2>
        <a:srgbClr val="5C5A54"/>
      </a:dk2>
      <a:lt2>
        <a:srgbClr val="FFC200"/>
      </a:lt2>
      <a:accent1>
        <a:srgbClr val="808080"/>
      </a:accent1>
      <a:accent2>
        <a:srgbClr val="FFC200"/>
      </a:accent2>
      <a:accent3>
        <a:srgbClr val="383838"/>
      </a:accent3>
      <a:accent4>
        <a:srgbClr val="3C8EE8"/>
      </a:accent4>
      <a:accent5>
        <a:srgbClr val="C0C0C0"/>
      </a:accent5>
      <a:accent6>
        <a:srgbClr val="FF6A00"/>
      </a:accent6>
      <a:hlink>
        <a:srgbClr val="C0C0C0"/>
      </a:hlink>
      <a:folHlink>
        <a:srgbClr val="C0C0C0"/>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SaveMoney</Template>
  <TotalTime>0</TotalTime>
  <Words>2854</Words>
  <Application>Microsoft Office PowerPoint</Application>
  <PresentationFormat>Экран (4:3)</PresentationFormat>
  <Paragraphs>303</Paragraphs>
  <Slides>32</Slides>
  <Notes>13</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32</vt:i4>
      </vt:variant>
    </vt:vector>
  </HeadingPairs>
  <TitlesOfParts>
    <vt:vector size="37" baseType="lpstr">
      <vt:lpstr>SaveMoney</vt:lpstr>
      <vt:lpstr>2_Egendefinert utforming</vt:lpstr>
      <vt:lpstr>Специальное оформление</vt:lpstr>
      <vt:lpstr>2-20112_Office OnRamp_4x3</vt:lpstr>
      <vt:lpstr>Equation</vt:lpstr>
      <vt:lpstr>Customer Attrition Analysis in FSI  Анализ вероятности ухода клиентов в финансовом секторе  На платформе Microsoft SQL Server 2008 R2 Enterprise Edition</vt:lpstr>
      <vt:lpstr>Data Mining в аналитическом CRM</vt:lpstr>
      <vt:lpstr>Кластерный анализ</vt:lpstr>
      <vt:lpstr>Анализ цепочек влияния</vt:lpstr>
      <vt:lpstr>Факторы влияния</vt:lpstr>
      <vt:lpstr>Классификация</vt:lpstr>
      <vt:lpstr>Кредитный скоринг</vt:lpstr>
      <vt:lpstr>Прогнозирование</vt:lpstr>
      <vt:lpstr>Кросс-продажи</vt:lpstr>
      <vt:lpstr>Цепочки последовательностей</vt:lpstr>
      <vt:lpstr>Бизнес-задачи</vt:lpstr>
      <vt:lpstr>Общая схема BI-решения</vt:lpstr>
      <vt:lpstr>Состав решений Microsoft BI</vt:lpstr>
      <vt:lpstr>Состав решений Microsoft BI</vt:lpstr>
      <vt:lpstr>Состав решений Microsoft BI</vt:lpstr>
      <vt:lpstr>Customer Attrition – цели</vt:lpstr>
      <vt:lpstr>Customer Attrition - анализируемые факторы</vt:lpstr>
      <vt:lpstr>Customer Attrition - анализируемые факторы</vt:lpstr>
      <vt:lpstr>Customer Attrition – поведенческие характеристики</vt:lpstr>
      <vt:lpstr>Customer Attrition – демографические характеристики</vt:lpstr>
      <vt:lpstr>Customer Attrition – макроэкономические характеристики</vt:lpstr>
      <vt:lpstr>Категории моделей</vt:lpstr>
      <vt:lpstr>Тип предиктивных моделей</vt:lpstr>
      <vt:lpstr>Survival Analysis</vt:lpstr>
      <vt:lpstr>Survival Function</vt:lpstr>
      <vt:lpstr>Hazard Function</vt:lpstr>
      <vt:lpstr>Expected future lifetime</vt:lpstr>
      <vt:lpstr>Регрессия Кокса</vt:lpstr>
      <vt:lpstr>Учет изменяющихся факторов</vt:lpstr>
      <vt:lpstr>Оценка параметров в регрессии Кокса</vt:lpstr>
      <vt:lpstr>Литература</vt:lpstr>
      <vt:lpstr>Спасибо!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2010-02-19T12:29:23Z</dcterms:created>
  <dcterms:modified xsi:type="dcterms:W3CDTF">2011-06-22T10:13:40Z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